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3" r:id="rId1"/>
  </p:sldMasterIdLst>
  <p:sldIdLst>
    <p:sldId id="256" r:id="rId2"/>
    <p:sldId id="1737" r:id="rId3"/>
    <p:sldId id="1738" r:id="rId4"/>
    <p:sldId id="301" r:id="rId5"/>
    <p:sldId id="302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44" r:id="rId16"/>
    <p:sldId id="1722" r:id="rId17"/>
    <p:sldId id="1723" r:id="rId18"/>
    <p:sldId id="1724" r:id="rId19"/>
    <p:sldId id="345" r:id="rId20"/>
    <p:sldId id="346" r:id="rId21"/>
    <p:sldId id="347" r:id="rId22"/>
    <p:sldId id="348" r:id="rId23"/>
    <p:sldId id="353" r:id="rId24"/>
    <p:sldId id="355" r:id="rId25"/>
    <p:sldId id="357" r:id="rId26"/>
    <p:sldId id="1728" r:id="rId27"/>
    <p:sldId id="1705" r:id="rId28"/>
    <p:sldId id="1729" r:id="rId29"/>
    <p:sldId id="1730" r:id="rId30"/>
    <p:sldId id="1706" r:id="rId31"/>
    <p:sldId id="356" r:id="rId32"/>
    <p:sldId id="1732" r:id="rId33"/>
    <p:sldId id="1733" r:id="rId34"/>
    <p:sldId id="1736" r:id="rId35"/>
    <p:sldId id="1727" r:id="rId36"/>
    <p:sldId id="1735" r:id="rId37"/>
    <p:sldId id="1734" r:id="rId38"/>
    <p:sldId id="1739" r:id="rId39"/>
    <p:sldId id="1741" r:id="rId40"/>
    <p:sldId id="366" r:id="rId41"/>
    <p:sldId id="1742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C2152DC-974D-4EA3-BB66-8DE4235A613A}">
          <p14:sldIdLst>
            <p14:sldId id="256"/>
            <p14:sldId id="1737"/>
            <p14:sldId id="1738"/>
            <p14:sldId id="301"/>
            <p14:sldId id="302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44"/>
            <p14:sldId id="1722"/>
            <p14:sldId id="1723"/>
            <p14:sldId id="1724"/>
            <p14:sldId id="345"/>
            <p14:sldId id="346"/>
            <p14:sldId id="347"/>
            <p14:sldId id="348"/>
            <p14:sldId id="353"/>
            <p14:sldId id="355"/>
            <p14:sldId id="357"/>
            <p14:sldId id="1728"/>
            <p14:sldId id="1705"/>
            <p14:sldId id="1729"/>
            <p14:sldId id="1730"/>
            <p14:sldId id="1706"/>
            <p14:sldId id="356"/>
            <p14:sldId id="1732"/>
            <p14:sldId id="1733"/>
            <p14:sldId id="1736"/>
            <p14:sldId id="1727"/>
            <p14:sldId id="1735"/>
            <p14:sldId id="1734"/>
            <p14:sldId id="1739"/>
            <p14:sldId id="1741"/>
            <p14:sldId id="366"/>
            <p14:sldId id="174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1" d="100"/>
          <a:sy n="71" d="100"/>
        </p:scale>
        <p:origin x="4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Placebo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Eptinezumab</c:v>
                </c:pt>
                <c:pt idx="1">
                  <c:v>Erenumab</c:v>
                </c:pt>
                <c:pt idx="2">
                  <c:v>Fremanezumab</c:v>
                </c:pt>
                <c:pt idx="3">
                  <c:v>Galcanezumab</c:v>
                </c:pt>
                <c:pt idx="4">
                  <c:v>BTX-A</c:v>
                </c:pt>
                <c:pt idx="5">
                  <c:v>Topiramate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41</c:v>
                </c:pt>
                <c:pt idx="1">
                  <c:v>23</c:v>
                </c:pt>
                <c:pt idx="2">
                  <c:v>18</c:v>
                </c:pt>
                <c:pt idx="3">
                  <c:v>16</c:v>
                </c:pt>
                <c:pt idx="4">
                  <c:v>36</c:v>
                </c:pt>
                <c:pt idx="5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D5-4117-8ED8-348822E8B5E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Active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Eptinezumab</c:v>
                </c:pt>
                <c:pt idx="1">
                  <c:v>Erenumab</c:v>
                </c:pt>
                <c:pt idx="2">
                  <c:v>Fremanezumab</c:v>
                </c:pt>
                <c:pt idx="3">
                  <c:v>Galcanezumab</c:v>
                </c:pt>
                <c:pt idx="4">
                  <c:v>BTX-A</c:v>
                </c:pt>
                <c:pt idx="5">
                  <c:v>Topiramate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57</c:v>
                </c:pt>
                <c:pt idx="1">
                  <c:v>40</c:v>
                </c:pt>
                <c:pt idx="2">
                  <c:v>41</c:v>
                </c:pt>
                <c:pt idx="3">
                  <c:v>28</c:v>
                </c:pt>
                <c:pt idx="4">
                  <c:v>48</c:v>
                </c:pt>
                <c:pt idx="5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D5-4117-8ED8-348822E8B5E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axId val="1106576784"/>
        <c:axId val="1106576128"/>
      </c:barChart>
      <c:catAx>
        <c:axId val="1106576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106576128"/>
        <c:crosses val="autoZero"/>
        <c:auto val="1"/>
        <c:lblAlgn val="ctr"/>
        <c:lblOffset val="100"/>
        <c:noMultiLvlLbl val="0"/>
      </c:catAx>
      <c:valAx>
        <c:axId val="1106576128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0" i="0" u="none" strike="noStrike" kern="1200" baseline="0">
                    <a:solidFill>
                      <a:srgbClr val="404040">
                        <a:lumMod val="65000"/>
                        <a:lumOff val="35000"/>
                      </a:srgb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≥50% Response Migraine 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0" i="0" u="none" strike="noStrike" kern="1200" baseline="0">
                  <a:solidFill>
                    <a:srgbClr val="404040">
                      <a:lumMod val="65000"/>
                      <a:lumOff val="35000"/>
                    </a:srgb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106576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670050316997352"/>
          <c:y val="6.6161163275829479E-2"/>
          <c:w val="0.18490180607417123"/>
          <c:h val="7.22668513348417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71EA4-4CB2-4408-8992-0925617D97E0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3E2E-AAA2-49FE-BA30-955E2E075C20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010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71EA4-4CB2-4408-8992-0925617D97E0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3E2E-AAA2-49FE-BA30-955E2E075C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215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71EA4-4CB2-4408-8992-0925617D97E0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3E2E-AAA2-49FE-BA30-955E2E075C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903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71EA4-4CB2-4408-8992-0925617D97E0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3E2E-AAA2-49FE-BA30-955E2E075C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709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71EA4-4CB2-4408-8992-0925617D97E0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3E2E-AAA2-49FE-BA30-955E2E075C20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501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71EA4-4CB2-4408-8992-0925617D97E0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3E2E-AAA2-49FE-BA30-955E2E075C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39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71EA4-4CB2-4408-8992-0925617D97E0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3E2E-AAA2-49FE-BA30-955E2E075C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950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71EA4-4CB2-4408-8992-0925617D97E0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3E2E-AAA2-49FE-BA30-955E2E075C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00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71EA4-4CB2-4408-8992-0925617D97E0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3E2E-AAA2-49FE-BA30-955E2E075C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12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E071EA4-4CB2-4408-8992-0925617D97E0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C63E2E-AAA2-49FE-BA30-955E2E075C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006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71EA4-4CB2-4408-8992-0925617D97E0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3E2E-AAA2-49FE-BA30-955E2E075C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02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E071EA4-4CB2-4408-8992-0925617D97E0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FC63E2E-AAA2-49FE-BA30-955E2E075C20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05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1327C-429F-F40B-69C9-17E1241F73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treatments for headache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613EA-5ACD-6B5D-00C1-319A72F686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Mark Weatherall</a:t>
            </a:r>
          </a:p>
          <a:p>
            <a:r>
              <a:rPr lang="en-US" dirty="0"/>
              <a:t>BASH meeting, Belfast,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4672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1CB6D-B1C6-4D5A-BC7F-D07FCB31D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Enter the antipodean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B7DE9-9AF1-403F-B425-AD873D4FA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 1985, </a:t>
            </a:r>
            <a:r>
              <a:rPr lang="en-GB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Edvinsson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was lecturing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 a meeting at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Örenäs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castle, a satellite to the meeting of the International Cerebral Blood Flow and Metabolism Society (Brain ‘85) which was being held in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Ronneby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Sweden</a:t>
            </a:r>
          </a:p>
          <a:p>
            <a:r>
              <a:rPr lang="en-GB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Edvinsson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was approached afterwards by Peter </a:t>
            </a:r>
            <a:r>
              <a:rPr lang="en-GB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Goadsby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an Australian neurologist, who had trained with James Lance</a:t>
            </a:r>
          </a:p>
          <a:p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Goadsby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“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was struck particularly by a figure – later published in the book, and the compelling attention to detail.”</a:t>
            </a:r>
            <a:endParaRPr lang="en-GB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4" name="Picture 3" descr="Orenas slott">
            <a:extLst>
              <a:ext uri="{FF2B5EF4-FFF2-40B4-BE49-F238E27FC236}">
                <a16:creationId xmlns:a16="http://schemas.microsoft.com/office/drawing/2014/main" id="{11519C75-4FC5-4762-8E89-60D87693A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4138316"/>
            <a:ext cx="2835275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">
            <a:extLst>
              <a:ext uri="{FF2B5EF4-FFF2-40B4-BE49-F238E27FC236}">
                <a16:creationId xmlns:a16="http://schemas.microsoft.com/office/drawing/2014/main" id="{83A586DF-0F0D-4258-B616-9EE9F0309EE3}"/>
              </a:ext>
            </a:extLst>
          </p:cNvPr>
          <p:cNvGrpSpPr>
            <a:grpSpLocks/>
          </p:cNvGrpSpPr>
          <p:nvPr/>
        </p:nvGrpSpPr>
        <p:grpSpPr bwMode="auto">
          <a:xfrm>
            <a:off x="4389438" y="4151016"/>
            <a:ext cx="1706562" cy="1868487"/>
            <a:chOff x="6277769" y="299244"/>
            <a:chExt cx="1998662" cy="2006600"/>
          </a:xfrm>
        </p:grpSpPr>
        <p:pic>
          <p:nvPicPr>
            <p:cNvPr id="6" name="Picture 4" descr="nrbc">
              <a:extLst>
                <a:ext uri="{FF2B5EF4-FFF2-40B4-BE49-F238E27FC236}">
                  <a16:creationId xmlns:a16="http://schemas.microsoft.com/office/drawing/2014/main" id="{26E4006B-BA0D-4C1D-9C54-AEBA7EAB6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4119" y="299244"/>
              <a:ext cx="1992312" cy="200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245473-C858-4D0B-B71A-66A6822332CA}"/>
                </a:ext>
              </a:extLst>
            </p:cNvPr>
            <p:cNvSpPr txBox="1"/>
            <p:nvPr/>
          </p:nvSpPr>
          <p:spPr>
            <a:xfrm>
              <a:off x="6277769" y="1224973"/>
              <a:ext cx="1377682" cy="25402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050" dirty="0"/>
                <a:t>Sweden, June 1985</a:t>
              </a:r>
            </a:p>
          </p:txBody>
        </p:sp>
      </p:grpSp>
      <p:pic>
        <p:nvPicPr>
          <p:cNvPr id="8" name="Picture 5" descr="nrbc-vncut">
            <a:extLst>
              <a:ext uri="{FF2B5EF4-FFF2-40B4-BE49-F238E27FC236}">
                <a16:creationId xmlns:a16="http://schemas.microsoft.com/office/drawing/2014/main" id="{6E901A07-354B-49EB-9557-52CF4F805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110" y="4075195"/>
            <a:ext cx="3935627" cy="194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453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060A4-AC7B-4546-B534-8053B81EC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James Lance &amp; Peter </a:t>
            </a:r>
            <a:r>
              <a:rPr lang="en-GB" dirty="0" err="1"/>
              <a:t>Goadsby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E5C46-1E67-4533-9DF8-9E7892090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962" y="1867296"/>
            <a:ext cx="6567543" cy="4059936"/>
          </a:xfrm>
        </p:spPr>
        <p:txBody>
          <a:bodyPr>
            <a:normAutofit/>
          </a:bodyPr>
          <a:lstStyle/>
          <a:p>
            <a:r>
              <a:rPr lang="en-GB" sz="1800" b="0" i="0" dirty="0">
                <a:solidFill>
                  <a:srgbClr val="505050"/>
                </a:solidFill>
                <a:effectLst/>
              </a:rPr>
              <a:t>Lance: “the guiding light of my research and clinical career has been to try to explain clinical phenomena in physiological terms and apply that to treatment”</a:t>
            </a:r>
          </a:p>
          <a:p>
            <a:r>
              <a:rPr lang="en-GB" sz="1800" dirty="0">
                <a:solidFill>
                  <a:srgbClr val="505050"/>
                </a:solidFill>
              </a:rPr>
              <a:t>first paper was observation of 500 patients with migraine</a:t>
            </a:r>
          </a:p>
          <a:p>
            <a:r>
              <a:rPr lang="en-GB" sz="1800" dirty="0">
                <a:solidFill>
                  <a:srgbClr val="505050"/>
                </a:solidFill>
              </a:rPr>
              <a:t>clinical trials of </a:t>
            </a:r>
            <a:r>
              <a:rPr lang="en-GB" sz="1800" dirty="0" err="1">
                <a:solidFill>
                  <a:srgbClr val="505050"/>
                </a:solidFill>
              </a:rPr>
              <a:t>methysergide</a:t>
            </a:r>
            <a:r>
              <a:rPr lang="en-GB" sz="1800" dirty="0">
                <a:solidFill>
                  <a:srgbClr val="505050"/>
                </a:solidFill>
              </a:rPr>
              <a:t>, leading to multiple studies of serotonin metabolism in migraine</a:t>
            </a:r>
          </a:p>
          <a:p>
            <a:r>
              <a:rPr lang="en-GB" sz="1800" dirty="0">
                <a:solidFill>
                  <a:srgbClr val="505050"/>
                </a:solidFill>
              </a:rPr>
              <a:t>in mid-1970s, increasing interest in carotid blood flow in migraine</a:t>
            </a:r>
          </a:p>
          <a:p>
            <a:r>
              <a:rPr lang="en-GB" sz="1800" dirty="0">
                <a:solidFill>
                  <a:srgbClr val="505050"/>
                </a:solidFill>
              </a:rPr>
              <a:t>Peter </a:t>
            </a:r>
            <a:r>
              <a:rPr lang="en-GB" sz="1800" dirty="0" err="1">
                <a:solidFill>
                  <a:srgbClr val="505050"/>
                </a:solidFill>
              </a:rPr>
              <a:t>Goadsby’s</a:t>
            </a:r>
            <a:r>
              <a:rPr lang="en-GB" sz="1800" dirty="0">
                <a:solidFill>
                  <a:srgbClr val="505050"/>
                </a:solidFill>
              </a:rPr>
              <a:t> initial work focussed on the locus coeruleus</a:t>
            </a:r>
          </a:p>
          <a:p>
            <a:pPr lvl="1"/>
            <a:r>
              <a:rPr lang="en-GB" sz="1600" b="0" i="0" dirty="0">
                <a:solidFill>
                  <a:srgbClr val="212121"/>
                </a:solidFill>
                <a:effectLst/>
                <a:latin typeface="BlinkMacSystemFont"/>
              </a:rPr>
              <a:t>“activation of the trigeminal system increases carotid blood flow by a pathway involving the seventh cranial nerve, the GSP  [greater superficial petrosal] and </a:t>
            </a:r>
            <a:r>
              <a:rPr lang="en-GB" sz="1600" b="0" i="0" dirty="0" err="1">
                <a:solidFill>
                  <a:srgbClr val="212121"/>
                </a:solidFill>
                <a:effectLst/>
                <a:latin typeface="BlinkMacSystemFont"/>
              </a:rPr>
              <a:t>Vidian</a:t>
            </a:r>
            <a:r>
              <a:rPr lang="en-GB" sz="1600" b="0" i="0" dirty="0">
                <a:solidFill>
                  <a:srgbClr val="212121"/>
                </a:solidFill>
                <a:effectLst/>
                <a:latin typeface="BlinkMacSystemFont"/>
              </a:rPr>
              <a:t> nerves, and a parasympathetic synapse employing an unconventional transmitter”</a:t>
            </a:r>
            <a:endParaRPr lang="en-GB" sz="1600" dirty="0">
              <a:solidFill>
                <a:srgbClr val="505050"/>
              </a:solidFill>
            </a:endParaRPr>
          </a:p>
        </p:txBody>
      </p:sp>
      <p:pic>
        <p:nvPicPr>
          <p:cNvPr id="5" name="Picture 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B7537329-1F3D-401C-8D1A-018F772C2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910" y="1867296"/>
            <a:ext cx="1601464" cy="1722005"/>
          </a:xfrm>
          <a:prstGeom prst="rect">
            <a:avLst/>
          </a:prstGeom>
        </p:spPr>
      </p:pic>
      <p:grpSp>
        <p:nvGrpSpPr>
          <p:cNvPr id="10" name="Group 4">
            <a:extLst>
              <a:ext uri="{FF2B5EF4-FFF2-40B4-BE49-F238E27FC236}">
                <a16:creationId xmlns:a16="http://schemas.microsoft.com/office/drawing/2014/main" id="{38C32C5F-2C75-496D-A0CF-8223AC5C0D82}"/>
              </a:ext>
            </a:extLst>
          </p:cNvPr>
          <p:cNvGrpSpPr>
            <a:grpSpLocks/>
          </p:cNvGrpSpPr>
          <p:nvPr/>
        </p:nvGrpSpPr>
        <p:grpSpPr bwMode="auto">
          <a:xfrm>
            <a:off x="8085365" y="3996867"/>
            <a:ext cx="3168539" cy="2069271"/>
            <a:chOff x="8713619" y="5418446"/>
            <a:chExt cx="3022600" cy="2005436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D113D1D1-7174-4D69-9402-2688A95CA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3619" y="5912582"/>
              <a:ext cx="3022600" cy="80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220579F4-846A-4677-BB68-4285A9FA4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3619" y="6725382"/>
              <a:ext cx="3022600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33B41C82-6042-43F1-8DE4-C9ABBAA87A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13619" y="5418446"/>
              <a:ext cx="30226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chemeClr val="tx1"/>
                  </a:solidFill>
                </a:rPr>
                <a:t>Locus coeruleus stimulation increases cranial blood flow</a:t>
              </a:r>
            </a:p>
          </p:txBody>
        </p:sp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D6026213-C4DE-4078-A0E5-8C4A95AAD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2657" y="5788326"/>
            <a:ext cx="6223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GB" altLang="en-US" sz="1200" dirty="0">
                <a:solidFill>
                  <a:schemeClr val="tx1"/>
                </a:solidFill>
              </a:rPr>
              <a:t>VII cut</a:t>
            </a:r>
          </a:p>
        </p:txBody>
      </p:sp>
      <p:pic>
        <p:nvPicPr>
          <p:cNvPr id="16" name="Picture 15" descr="A person holding a microphone and speaking into a microphone&#10;&#10;Description automatically generated with low confidence">
            <a:extLst>
              <a:ext uri="{FF2B5EF4-FFF2-40B4-BE49-F238E27FC236}">
                <a16:creationId xmlns:a16="http://schemas.microsoft.com/office/drawing/2014/main" id="{6BDFC607-2388-438C-9E7B-955D567A58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11" r="6235"/>
          <a:stretch/>
        </p:blipFill>
        <p:spPr>
          <a:xfrm>
            <a:off x="9816353" y="1590551"/>
            <a:ext cx="1832313" cy="205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75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4394D-16AB-45B6-B02B-D5FF423FA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CGRP release in pain &amp; primary headache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AF5B9-54AD-4F3A-A746-79D4D095D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651" y="1836211"/>
            <a:ext cx="7450700" cy="4004331"/>
          </a:xfrm>
        </p:spPr>
        <p:txBody>
          <a:bodyPr>
            <a:normAutofit/>
          </a:bodyPr>
          <a:lstStyle/>
          <a:p>
            <a:r>
              <a:rPr lang="en-GB" sz="1800" dirty="0" err="1"/>
              <a:t>Edvinsson</a:t>
            </a:r>
            <a:r>
              <a:rPr lang="en-GB" sz="1800" dirty="0"/>
              <a:t> &amp; </a:t>
            </a:r>
            <a:r>
              <a:rPr lang="en-GB" sz="1800" dirty="0" err="1"/>
              <a:t>Goadsby’s</a:t>
            </a:r>
            <a:r>
              <a:rPr lang="en-GB" sz="1800" dirty="0"/>
              <a:t> first collaboration (</a:t>
            </a:r>
            <a:r>
              <a:rPr lang="en-GB" sz="1800" i="1" dirty="0"/>
              <a:t>Ann </a:t>
            </a:r>
            <a:r>
              <a:rPr lang="en-GB" sz="1800" i="1" dirty="0" err="1"/>
              <a:t>Neurol</a:t>
            </a:r>
            <a:r>
              <a:rPr lang="en-GB" sz="1800" i="1" dirty="0"/>
              <a:t> </a:t>
            </a:r>
            <a:r>
              <a:rPr lang="en-GB" sz="1800" dirty="0"/>
              <a:t>1988) demonstrated CGRP and substance P release in patients undergoing </a:t>
            </a:r>
            <a:r>
              <a:rPr lang="en-GB" sz="1800" b="0" i="0" dirty="0">
                <a:solidFill>
                  <a:srgbClr val="212121"/>
                </a:solidFill>
                <a:effectLst/>
              </a:rPr>
              <a:t>thermocoagulation as treatment for trigeminal neuralgia</a:t>
            </a:r>
          </a:p>
          <a:p>
            <a:pPr lvl="1"/>
            <a:r>
              <a:rPr lang="en-GB" sz="1600" dirty="0">
                <a:solidFill>
                  <a:srgbClr val="212121"/>
                </a:solidFill>
              </a:rPr>
              <a:t>i</a:t>
            </a:r>
            <a:r>
              <a:rPr lang="en-GB" sz="1600" b="0" i="0" dirty="0">
                <a:solidFill>
                  <a:srgbClr val="212121"/>
                </a:solidFill>
                <a:effectLst/>
              </a:rPr>
              <a:t>n patients who flushed there were marked elevations of the local (cranial) levels of both peptides. However, in the </a:t>
            </a:r>
            <a:r>
              <a:rPr lang="en-GB" sz="1600" b="0" i="0" dirty="0" err="1">
                <a:solidFill>
                  <a:srgbClr val="212121"/>
                </a:solidFill>
                <a:effectLst/>
              </a:rPr>
              <a:t>nonflushing</a:t>
            </a:r>
            <a:r>
              <a:rPr lang="en-GB" sz="1600" b="0" i="0" dirty="0">
                <a:solidFill>
                  <a:srgbClr val="212121"/>
                </a:solidFill>
                <a:effectLst/>
              </a:rPr>
              <a:t> patients no changes in the peptide levels were observed.</a:t>
            </a:r>
          </a:p>
          <a:p>
            <a:r>
              <a:rPr lang="en-GB" sz="1800" dirty="0">
                <a:solidFill>
                  <a:srgbClr val="212121"/>
                </a:solidFill>
              </a:rPr>
              <a:t>further studies looked at </a:t>
            </a:r>
            <a:r>
              <a:rPr lang="en-GB" sz="1800" b="0" i="0" dirty="0">
                <a:solidFill>
                  <a:srgbClr val="212121"/>
                </a:solidFill>
                <a:effectLst/>
              </a:rPr>
              <a:t>venous blood sampled from external jugular and cubital fossa ipsilateral to the side of headache in patients with migraine</a:t>
            </a:r>
          </a:p>
          <a:p>
            <a:pPr lvl="1"/>
            <a:r>
              <a:rPr lang="en-GB" sz="1600" b="0" i="0" dirty="0">
                <a:solidFill>
                  <a:srgbClr val="212121"/>
                </a:solidFill>
                <a:effectLst/>
              </a:rPr>
              <a:t>plasma levels of neuropeptide Y, vasoactive intestinal polypeptide, substance P, and calcitonin gene-related peptide were determined using sensitive RIAs</a:t>
            </a:r>
          </a:p>
          <a:p>
            <a:pPr lvl="1"/>
            <a:r>
              <a:rPr lang="en-GB" sz="1600" b="0" i="0" dirty="0">
                <a:solidFill>
                  <a:srgbClr val="212121"/>
                </a:solidFill>
                <a:effectLst/>
              </a:rPr>
              <a:t>a substantial elevation of CGRP was seen in external jugular but not cubital fossa blood in migraine attacks</a:t>
            </a:r>
          </a:p>
          <a:p>
            <a:pPr lvl="1"/>
            <a:r>
              <a:rPr lang="en-GB" sz="1600" b="0" i="0" dirty="0">
                <a:solidFill>
                  <a:srgbClr val="212121"/>
                </a:solidFill>
                <a:effectLst/>
              </a:rPr>
              <a:t>the other peptides measured were unaltered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E6690D4-CBE5-462D-90B5-808613E3CF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78" t="3513" r="3868" b="77164"/>
          <a:stretch/>
        </p:blipFill>
        <p:spPr>
          <a:xfrm>
            <a:off x="8832396" y="1737360"/>
            <a:ext cx="3264490" cy="1828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CF439F-8017-46A0-A92D-6111EDBE3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282" y="3664267"/>
            <a:ext cx="3454718" cy="200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5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34B56-7629-4D0F-AEE3-0B501A29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Strands come together: the effect of sumatriptan on CGRP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EB2CC-4E40-440A-A8D5-5CCB71509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722" y="1865734"/>
            <a:ext cx="7327132" cy="3634486"/>
          </a:xfrm>
        </p:spPr>
        <p:txBody>
          <a:bodyPr>
            <a:normAutofit/>
          </a:bodyPr>
          <a:lstStyle/>
          <a:p>
            <a:r>
              <a:rPr lang="en-GB" sz="1800" dirty="0"/>
              <a:t>in 1993, </a:t>
            </a:r>
            <a:r>
              <a:rPr lang="en-GB" sz="1800" dirty="0" err="1"/>
              <a:t>Edvinsson</a:t>
            </a:r>
            <a:r>
              <a:rPr lang="en-GB" sz="1800" dirty="0"/>
              <a:t> &amp; </a:t>
            </a:r>
            <a:r>
              <a:rPr lang="en-GB" sz="1800" dirty="0" err="1"/>
              <a:t>Goadsby</a:t>
            </a:r>
            <a:r>
              <a:rPr lang="en-GB" sz="1800" dirty="0"/>
              <a:t> published further studies on the </a:t>
            </a:r>
            <a:r>
              <a:rPr lang="en-GB" sz="1800" dirty="0" err="1"/>
              <a:t>trigeminovascular</a:t>
            </a:r>
            <a:r>
              <a:rPr lang="en-GB" sz="1800" dirty="0"/>
              <a:t> system in humans and cats (</a:t>
            </a:r>
            <a:r>
              <a:rPr lang="en-GB" sz="1800" i="1" dirty="0"/>
              <a:t>Ann </a:t>
            </a:r>
            <a:r>
              <a:rPr lang="en-GB" sz="1800" i="1" dirty="0" err="1"/>
              <a:t>Neurol</a:t>
            </a:r>
            <a:r>
              <a:rPr lang="en-GB" sz="1800" dirty="0"/>
              <a:t>)</a:t>
            </a:r>
          </a:p>
          <a:p>
            <a:pPr lvl="1"/>
            <a:r>
              <a:rPr lang="en-GB" sz="1600" dirty="0">
                <a:solidFill>
                  <a:srgbClr val="212121"/>
                </a:solidFill>
              </a:rPr>
              <a:t>s</a:t>
            </a:r>
            <a:r>
              <a:rPr lang="en-GB" sz="1600" b="0" i="0" dirty="0">
                <a:solidFill>
                  <a:srgbClr val="212121"/>
                </a:solidFill>
                <a:effectLst/>
              </a:rPr>
              <a:t>timulation of trigeminal ganglion led to a frequency-dependent increase in cerebral blood flow, with a marked reduction in these responses by 50% after administration of sumatriptan or dihydroergotamine.</a:t>
            </a:r>
          </a:p>
          <a:p>
            <a:pPr lvl="1"/>
            <a:r>
              <a:rPr lang="en-GB" sz="1600" b="0" i="0" dirty="0">
                <a:solidFill>
                  <a:srgbClr val="212121"/>
                </a:solidFill>
                <a:effectLst/>
              </a:rPr>
              <a:t>trigeminal ganglion stimulation also led to a release into the cranial circulation of CGRP</a:t>
            </a:r>
            <a:r>
              <a:rPr lang="en-GB" sz="1600" dirty="0">
                <a:solidFill>
                  <a:srgbClr val="212121"/>
                </a:solidFill>
              </a:rPr>
              <a:t>,</a:t>
            </a:r>
            <a:r>
              <a:rPr lang="en-GB" sz="1600" b="0" i="0" dirty="0">
                <a:solidFill>
                  <a:srgbClr val="212121"/>
                </a:solidFill>
                <a:effectLst/>
              </a:rPr>
              <a:t> these increases also being markedly antagonized by both sumatriptan and dihydroergotamine.</a:t>
            </a:r>
          </a:p>
          <a:p>
            <a:pPr lvl="1"/>
            <a:r>
              <a:rPr lang="en-GB" sz="1600" b="0" i="0" dirty="0">
                <a:solidFill>
                  <a:srgbClr val="212121"/>
                </a:solidFill>
                <a:effectLst/>
              </a:rPr>
              <a:t>human studies, conducted as part of an evaluation of sumatriptan for the treatment of acute migraine, showed that in 7/8 patients responding to subcutaneous sumatriptan, elevated CGRP levels (60 +/- 8 </a:t>
            </a:r>
            <a:r>
              <a:rPr lang="en-GB" sz="1600" b="0" i="0" dirty="0" err="1">
                <a:solidFill>
                  <a:srgbClr val="212121"/>
                </a:solidFill>
                <a:effectLst/>
              </a:rPr>
              <a:t>pmol</a:t>
            </a:r>
            <a:r>
              <a:rPr lang="en-GB" sz="1600" b="0" i="0" dirty="0">
                <a:solidFill>
                  <a:srgbClr val="212121"/>
                </a:solidFill>
                <a:effectLst/>
              </a:rPr>
              <a:t>/L) were normalized, with the headache being relieved (40 +/- 8 </a:t>
            </a:r>
            <a:r>
              <a:rPr lang="en-GB" sz="1600" b="0" i="0" dirty="0" err="1">
                <a:solidFill>
                  <a:srgbClr val="212121"/>
                </a:solidFill>
                <a:effectLst/>
              </a:rPr>
              <a:t>pmol</a:t>
            </a:r>
            <a:r>
              <a:rPr lang="en-GB" sz="1600" b="0" i="0" dirty="0">
                <a:solidFill>
                  <a:srgbClr val="212121"/>
                </a:solidFill>
                <a:effectLst/>
              </a:rPr>
              <a:t>/L)</a:t>
            </a:r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9845C2-FFBB-4C4D-A562-CA708A46D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0076" y="4382224"/>
            <a:ext cx="3272981" cy="191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05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7AB0C-17DB-49B2-A49E-F19628FB7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Infusion of CGRP induces migraine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27BF9-72DA-46E5-AD8A-E92C8EE0E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793" y="1856770"/>
            <a:ext cx="6863753" cy="3634486"/>
          </a:xfrm>
        </p:spPr>
        <p:txBody>
          <a:bodyPr>
            <a:normAutofit/>
          </a:bodyPr>
          <a:lstStyle/>
          <a:p>
            <a:r>
              <a:rPr lang="en-GB" sz="1800" dirty="0"/>
              <a:t>it was not entirely clear whether the presence of elevated levels of CGRP in venous blood in migraine attacks indicated a causative role for CGRP in migraines, or was an epiphenomenon</a:t>
            </a:r>
          </a:p>
          <a:p>
            <a:r>
              <a:rPr lang="en-GB" sz="1800" dirty="0"/>
              <a:t>This question was (largely) settled by studies of the effect of CGRP infusions given to patients with migraine</a:t>
            </a:r>
          </a:p>
          <a:p>
            <a:r>
              <a:rPr lang="en-GB" sz="1800" dirty="0"/>
              <a:t>this work was done by </a:t>
            </a:r>
            <a:r>
              <a:rPr lang="en-GB" sz="1800" dirty="0" err="1"/>
              <a:t>Jes</a:t>
            </a:r>
            <a:r>
              <a:rPr lang="en-GB" sz="1800" dirty="0"/>
              <a:t> Olesen’s group in Copenhagen</a:t>
            </a:r>
          </a:p>
          <a:p>
            <a:pPr lvl="1"/>
            <a:r>
              <a:rPr lang="en-GB" sz="1600" dirty="0"/>
              <a:t>according to </a:t>
            </a:r>
            <a:r>
              <a:rPr lang="en-GB" sz="1600" dirty="0" err="1"/>
              <a:t>Edvinsson</a:t>
            </a:r>
            <a:r>
              <a:rPr lang="en-GB" sz="1600" dirty="0"/>
              <a:t>, Olesen had initially been sceptical about CGRP, but he came to play pivotal roles in this and other subsequent research on the role of CGRP in migraine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8960C-2ABA-4462-A5EB-BE5AC916C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095" y="4205517"/>
            <a:ext cx="3556358" cy="19875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DCF0AC-A5DF-4BF8-8598-4BC783A13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033" y="4717399"/>
            <a:ext cx="4745933" cy="9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5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F8F121-2DEA-40A0-902A-8B55E14B4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464" y="1430711"/>
            <a:ext cx="4762500" cy="4762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A5E835-8CFA-4F96-B81E-D9AB2E902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CGRP: sites of action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BFF2FE-7C00-4782-91AE-02B461D39CE3}"/>
              </a:ext>
            </a:extLst>
          </p:cNvPr>
          <p:cNvSpPr/>
          <p:nvPr/>
        </p:nvSpPr>
        <p:spPr>
          <a:xfrm flipV="1">
            <a:off x="9545687" y="2577008"/>
            <a:ext cx="2192215" cy="132556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D23F5DE-442E-4B1F-B331-C4C8E4AB2939}"/>
              </a:ext>
            </a:extLst>
          </p:cNvPr>
          <p:cNvSpPr/>
          <p:nvPr/>
        </p:nvSpPr>
        <p:spPr>
          <a:xfrm>
            <a:off x="9873933" y="4247546"/>
            <a:ext cx="1201616" cy="137746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9AAEF3-3F88-4EF9-8CD1-6D58FB1371BD}"/>
              </a:ext>
            </a:extLst>
          </p:cNvPr>
          <p:cNvSpPr/>
          <p:nvPr/>
        </p:nvSpPr>
        <p:spPr>
          <a:xfrm flipV="1">
            <a:off x="9129517" y="4124453"/>
            <a:ext cx="744415" cy="71510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A3DCB1E-B8DA-4389-ACD9-95B1E5F15330}"/>
              </a:ext>
            </a:extLst>
          </p:cNvPr>
          <p:cNvSpPr/>
          <p:nvPr/>
        </p:nvSpPr>
        <p:spPr>
          <a:xfrm rot="20469069">
            <a:off x="7795713" y="1109239"/>
            <a:ext cx="1997996" cy="12849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FDA3497-8686-4FE8-AF99-3111C0E9C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3" y="2836985"/>
            <a:ext cx="5871795" cy="223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71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D69C4-365D-41E1-B904-EF1FC1503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618" y="62755"/>
            <a:ext cx="5169165" cy="1676603"/>
          </a:xfrm>
        </p:spPr>
        <p:txBody>
          <a:bodyPr>
            <a:normAutofit/>
          </a:bodyPr>
          <a:lstStyle/>
          <a:p>
            <a:r>
              <a:rPr lang="en-GB" dirty="0"/>
              <a:t>Migraine physiology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3B5C6-A0A2-41D7-8755-E7738920C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847" y="1891554"/>
            <a:ext cx="5297287" cy="3785419"/>
          </a:xfrm>
        </p:spPr>
        <p:txBody>
          <a:bodyPr>
            <a:normAutofit/>
          </a:bodyPr>
          <a:lstStyle/>
          <a:p>
            <a:r>
              <a:rPr lang="en-GB" altLang="en-US" sz="1800" dirty="0"/>
              <a:t>activation of the </a:t>
            </a:r>
            <a:r>
              <a:rPr lang="en-GB" altLang="en-US" sz="1800" b="1" dirty="0"/>
              <a:t>trigeminocervical complex </a:t>
            </a:r>
            <a:r>
              <a:rPr lang="en-GB" altLang="en-US" sz="1800" dirty="0"/>
              <a:t>leads to neurogenic plasma extravasation, mast cell degranulation, platelet aggregation around </a:t>
            </a:r>
            <a:r>
              <a:rPr lang="en-GB" altLang="en-US" sz="1800" dirty="0" err="1"/>
              <a:t>dural</a:t>
            </a:r>
            <a:r>
              <a:rPr lang="en-GB" altLang="en-US" sz="1800" dirty="0"/>
              <a:t> &amp; meningeal blood vessels via release of substance P, CGRP, and VIP, but not all of these are relevant for migraine</a:t>
            </a:r>
          </a:p>
          <a:p>
            <a:r>
              <a:rPr lang="en-GB" altLang="en-US" sz="1800" dirty="0"/>
              <a:t>pain signals feedback along this loop to the trigeminal nucleus </a:t>
            </a:r>
            <a:r>
              <a:rPr lang="en-GB" altLang="en-US" sz="1800" dirty="0" err="1"/>
              <a:t>caudalis</a:t>
            </a:r>
            <a:endParaRPr lang="en-GB" altLang="en-US" sz="1800" dirty="0"/>
          </a:p>
          <a:p>
            <a:r>
              <a:rPr lang="en-GB" altLang="en-US" sz="1800" dirty="0"/>
              <a:t>extracranial vasodilation is an </a:t>
            </a:r>
            <a:r>
              <a:rPr lang="en-GB" altLang="en-US" sz="1800" b="1" dirty="0"/>
              <a:t>epiphenomenon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11503ED-FE5A-4C2A-BB44-37DCADFC7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 r="1" b="1"/>
          <a:stretch/>
        </p:blipFill>
        <p:spPr bwMode="auto">
          <a:xfrm>
            <a:off x="6245783" y="927588"/>
            <a:ext cx="5736152" cy="52083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056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D69C4-365D-41E1-B904-EF1FC1503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64485"/>
            <a:ext cx="5196059" cy="1676603"/>
          </a:xfrm>
        </p:spPr>
        <p:txBody>
          <a:bodyPr>
            <a:normAutofit/>
          </a:bodyPr>
          <a:lstStyle/>
          <a:p>
            <a:r>
              <a:rPr lang="en-GB" dirty="0"/>
              <a:t>Migraine physiology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3B5C6-A0A2-41D7-8755-E7738920C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1873619"/>
            <a:ext cx="5297287" cy="3785419"/>
          </a:xfrm>
        </p:spPr>
        <p:txBody>
          <a:bodyPr>
            <a:normAutofit/>
          </a:bodyPr>
          <a:lstStyle/>
          <a:p>
            <a:r>
              <a:rPr lang="en-GB" altLang="en-US" sz="2400" dirty="0"/>
              <a:t>dysfunctional descending modulatory pathways fail to damp down the increased activity in the TCC/SPG/vascular/TG loop</a:t>
            </a:r>
          </a:p>
          <a:p>
            <a:r>
              <a:rPr lang="en-GB" altLang="en-US" sz="2400" dirty="0"/>
              <a:t>ascending pathways connecting the TCC, brainstem nuclei, hypothalamus, thalamic and cortical structures become activated, and are all involved in pain processing in migraine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11503ED-FE5A-4C2A-BB44-37DCADFC7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 r="1" b="1"/>
          <a:stretch/>
        </p:blipFill>
        <p:spPr bwMode="auto">
          <a:xfrm>
            <a:off x="6245783" y="927588"/>
            <a:ext cx="5736152" cy="52083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556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D69C4-365D-41E1-B904-EF1FC1503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175" y="64483"/>
            <a:ext cx="5097447" cy="1676603"/>
          </a:xfrm>
        </p:spPr>
        <p:txBody>
          <a:bodyPr>
            <a:normAutofit/>
          </a:bodyPr>
          <a:lstStyle/>
          <a:p>
            <a:r>
              <a:rPr lang="en-GB" dirty="0"/>
              <a:t>Migraine physiology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3B5C6-A0A2-41D7-8755-E7738920C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176" y="1873617"/>
            <a:ext cx="5297287" cy="3785419"/>
          </a:xfrm>
        </p:spPr>
        <p:txBody>
          <a:bodyPr>
            <a:normAutofit/>
          </a:bodyPr>
          <a:lstStyle/>
          <a:p>
            <a:r>
              <a:rPr lang="en-GB" altLang="en-US" sz="1800" dirty="0"/>
              <a:t>thalamic nuclei receive input from TCC and provide output to cortex (somatosensory, visual, associative)</a:t>
            </a:r>
          </a:p>
          <a:p>
            <a:r>
              <a:rPr lang="en-GB" altLang="en-US" sz="1800" dirty="0"/>
              <a:t>they also receive direct input from axons originating in retinal ganglion cells, which may be the basis of photophobia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FE542A1-4ECD-4120-A511-1510F6DA6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646" y="1873617"/>
            <a:ext cx="4996966" cy="411140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813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8CCB4-092A-4503-92E4-0F4AE3E29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CGRP antagonists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9F39B-B98E-4A4A-81CB-CE3F3313D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BIBN4096BS: a specific &amp; potent CRGP receptor antagonist</a:t>
            </a:r>
          </a:p>
          <a:p>
            <a:r>
              <a:rPr lang="en-GB" altLang="en-US" dirty="0"/>
              <a:t>safety &amp; tolerability studies showed well tolerated</a:t>
            </a:r>
          </a:p>
          <a:p>
            <a:r>
              <a:rPr lang="en-GB" altLang="en-US" dirty="0"/>
              <a:t>it did not affect cerebral or systemic </a:t>
            </a:r>
            <a:r>
              <a:rPr lang="en-GB" altLang="en-US" dirty="0" err="1"/>
              <a:t>haemodynamics</a:t>
            </a:r>
            <a:r>
              <a:rPr lang="en-GB" altLang="en-US" dirty="0"/>
              <a:t> in healthy volunteers </a:t>
            </a:r>
          </a:p>
          <a:p>
            <a:r>
              <a:rPr lang="en-GB" altLang="en-US" dirty="0"/>
              <a:t>animal studies showed dose-dependent inhibition of activity in the trigeminocervical complex evoked by electrical stimulation of the superior sagittal sinus; the maximal effect was seen within 30 min of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209100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A3369-88A1-E47B-A47E-E1F98C59D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A8A27-1CA9-7F5A-5AEC-E3AE18895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I have received honoraria for lecturing and advisory board work from Novartis, TEVA Pharmaceuticals, Eli Lilly &amp; Co, </a:t>
            </a:r>
            <a:r>
              <a:rPr lang="en-US" sz="2000" dirty="0" err="1"/>
              <a:t>Biohaven</a:t>
            </a:r>
            <a:r>
              <a:rPr lang="en-US" sz="2000" dirty="0"/>
              <a:t>, Lundbeck, Pfizer and Allergan/</a:t>
            </a:r>
            <a:r>
              <a:rPr lang="en-US" sz="2000" dirty="0" err="1"/>
              <a:t>Abbvie</a:t>
            </a:r>
            <a:endParaRPr lang="en-US" sz="2000" dirty="0"/>
          </a:p>
          <a:p>
            <a:r>
              <a:rPr lang="en-US" sz="2000" dirty="0"/>
              <a:t>I am on the scientific advisory board of Sapphire Medical Clinics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5973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C023D-0256-4D7D-BBAB-56AA0B11F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CGRP antagonists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204D4-2D9A-4242-8AA5-09C253D2F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078" y="1825625"/>
            <a:ext cx="6418385" cy="4351338"/>
          </a:xfrm>
        </p:spPr>
        <p:txBody>
          <a:bodyPr/>
          <a:lstStyle/>
          <a:p>
            <a:r>
              <a:rPr lang="en-GB" altLang="en-US" dirty="0"/>
              <a:t>international multicentre DBRPC ‘proof-of-concept’ trial published in NEJM in 2004</a:t>
            </a:r>
          </a:p>
          <a:p>
            <a:pPr lvl="1"/>
            <a:r>
              <a:rPr lang="en-GB" altLang="en-US" dirty="0"/>
              <a:t>126 patients 18-65, 1-6 migraine/month, all white) treated with placebo or BIBN4096BS</a:t>
            </a:r>
          </a:p>
          <a:p>
            <a:pPr lvl="1"/>
            <a:r>
              <a:rPr lang="en-GB" altLang="en-US" dirty="0"/>
              <a:t>doses between 0.25 mg &amp; 10 mg IV used</a:t>
            </a:r>
          </a:p>
          <a:p>
            <a:r>
              <a:rPr lang="en-GB" altLang="en-US" dirty="0"/>
              <a:t>BIBN4096BS was christened </a:t>
            </a:r>
            <a:r>
              <a:rPr lang="en-GB" altLang="en-US" b="1" dirty="0" err="1"/>
              <a:t>olcagepant</a:t>
            </a:r>
            <a:endParaRPr lang="en-GB" altLang="en-US" b="1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E088D-AA07-485B-ABCC-D69164651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345"/>
          <a:stretch/>
        </p:blipFill>
        <p:spPr>
          <a:xfrm>
            <a:off x="7816547" y="1825625"/>
            <a:ext cx="3180043" cy="42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60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531A9-1A25-4CB7-B621-6846204A5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Was the future to be ‘pants’?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EA73B-1010-4C9A-9B34-C55D92CD2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8177" y="1825625"/>
            <a:ext cx="7121769" cy="4351338"/>
          </a:xfrm>
        </p:spPr>
        <p:txBody>
          <a:bodyPr>
            <a:normAutofit/>
          </a:bodyPr>
          <a:lstStyle/>
          <a:p>
            <a:r>
              <a:rPr lang="en-GB" altLang="en-US" dirty="0"/>
              <a:t>phase II study of oral CGRP antagonist MK-0974 (subsequently telcagepant) presented at IHS 2007 and published in </a:t>
            </a:r>
            <a:r>
              <a:rPr lang="en-GB" altLang="en-US" i="1" dirty="0"/>
              <a:t>Neurology</a:t>
            </a:r>
            <a:r>
              <a:rPr lang="en-GB" altLang="en-US" dirty="0"/>
              <a:t> in 2008</a:t>
            </a:r>
          </a:p>
          <a:p>
            <a:r>
              <a:rPr lang="en-GB" altLang="en-US" dirty="0"/>
              <a:t>multicentre phase III RPCDBT of oral telcagepant 150 or 300 mg vs zolmitriptan 5 mg and placebo was published in </a:t>
            </a:r>
            <a:r>
              <a:rPr lang="en-GB" altLang="en-US" i="1" dirty="0"/>
              <a:t>The Lancet</a:t>
            </a:r>
            <a:r>
              <a:rPr lang="en-GB" altLang="en-US" dirty="0"/>
              <a:t> in December 2008</a:t>
            </a: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FDE2C4-99E6-4C45-B741-FC3CE9D04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17"/>
          <a:stretch/>
        </p:blipFill>
        <p:spPr>
          <a:xfrm>
            <a:off x="8165121" y="1825625"/>
            <a:ext cx="3275950" cy="422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26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67880-18DB-4A61-B557-E9D3EB594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Pants are dead... long live </a:t>
            </a:r>
            <a:r>
              <a:rPr lang="en-GB" dirty="0" err="1"/>
              <a:t>gepants</a:t>
            </a:r>
            <a:r>
              <a:rPr lang="en-GB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1BBF1-D046-48A4-909D-C8D020AD0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145" y="1825624"/>
            <a:ext cx="9928408" cy="4426019"/>
          </a:xfrm>
        </p:spPr>
        <p:txBody>
          <a:bodyPr>
            <a:normAutofit/>
          </a:bodyPr>
          <a:lstStyle/>
          <a:p>
            <a:r>
              <a:rPr lang="en-GB" altLang="en-US" dirty="0" err="1"/>
              <a:t>olcegepant</a:t>
            </a:r>
            <a:r>
              <a:rPr lang="en-GB" altLang="en-US" dirty="0"/>
              <a:t> and </a:t>
            </a:r>
            <a:r>
              <a:rPr lang="en-GB" altLang="en-US" dirty="0" err="1"/>
              <a:t>telcegepant</a:t>
            </a:r>
            <a:r>
              <a:rPr lang="en-GB" altLang="en-US" dirty="0"/>
              <a:t> are dead; the former for commercial reasons, the latter killed in Phase IV studies where it was shown to cause significant derangement of liver function in a small number of users</a:t>
            </a:r>
          </a:p>
          <a:p>
            <a:pPr lvl="1"/>
            <a:r>
              <a:rPr lang="en-GB" altLang="en-US" dirty="0" err="1"/>
              <a:t>olcegepant</a:t>
            </a:r>
            <a:r>
              <a:rPr lang="en-GB" altLang="en-US" dirty="0"/>
              <a:t> has had an afterlife as a laboratory tool</a:t>
            </a:r>
          </a:p>
          <a:p>
            <a:r>
              <a:rPr lang="en-GB" altLang="en-US" dirty="0"/>
              <a:t>another CGRP antagonist MK-3207 was also dropped because of concerns re hepatotoxicity</a:t>
            </a:r>
          </a:p>
          <a:p>
            <a:endParaRPr lang="en-GB" altLang="en-US" dirty="0"/>
          </a:p>
          <a:p>
            <a:r>
              <a:rPr lang="en-GB" altLang="en-US" dirty="0"/>
              <a:t>however, as we will see, a second generation of </a:t>
            </a:r>
            <a:r>
              <a:rPr lang="en-GB" altLang="en-US" b="1" dirty="0" err="1"/>
              <a:t>gepants</a:t>
            </a:r>
            <a:r>
              <a:rPr lang="en-GB" altLang="en-US" dirty="0"/>
              <a:t> have successfully and safely made it through the clinical trial process</a:t>
            </a:r>
          </a:p>
        </p:txBody>
      </p:sp>
    </p:spTree>
    <p:extLst>
      <p:ext uri="{BB962C8B-B14F-4D97-AF65-F5344CB8AC3E}">
        <p14:creationId xmlns:p14="http://schemas.microsoft.com/office/powerpoint/2010/main" val="3887877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A5AB7-761E-44EF-9567-13E1E838A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CGRP antibodies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4AAD6-E3FE-4324-9BA8-9283B75F0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while CGRP antagonist development was proceeding, other approaches to CGRP blockade were being considered</a:t>
            </a:r>
          </a:p>
          <a:p>
            <a:pPr lvl="1"/>
            <a:r>
              <a:rPr lang="en-GB" dirty="0"/>
              <a:t>first patent for use of CGRP antibody to treat migraine was filed in 2005</a:t>
            </a:r>
          </a:p>
          <a:p>
            <a:r>
              <a:rPr lang="en-GB" dirty="0"/>
              <a:t>first clinical trials were initiated in 2011</a:t>
            </a:r>
          </a:p>
          <a:p>
            <a:r>
              <a:rPr lang="en-GB" dirty="0"/>
              <a:t>between 2014-16 four </a:t>
            </a:r>
            <a:r>
              <a:rPr lang="en-GB" dirty="0" err="1"/>
              <a:t>mAbs</a:t>
            </a:r>
            <a:r>
              <a:rPr lang="en-GB" dirty="0"/>
              <a:t> were shown to be effective in Phase II trials</a:t>
            </a:r>
          </a:p>
          <a:p>
            <a:pPr lvl="1"/>
            <a:r>
              <a:rPr lang="en-GB" dirty="0"/>
              <a:t>phase III trials were published between 2017-2020 for all four </a:t>
            </a:r>
            <a:r>
              <a:rPr lang="en-GB" dirty="0" err="1"/>
              <a:t>mAbs</a:t>
            </a:r>
            <a:endParaRPr lang="en-GB" dirty="0"/>
          </a:p>
          <a:p>
            <a:r>
              <a:rPr lang="en-GB" dirty="0"/>
              <a:t>FDA approval was granted for </a:t>
            </a:r>
            <a:r>
              <a:rPr lang="en-GB" dirty="0" err="1"/>
              <a:t>erenumab</a:t>
            </a:r>
            <a:r>
              <a:rPr lang="en-GB" dirty="0"/>
              <a:t> (</a:t>
            </a:r>
            <a:r>
              <a:rPr lang="en-GB" dirty="0" err="1"/>
              <a:t>Aimovig</a:t>
            </a:r>
            <a:r>
              <a:rPr lang="en-GB" dirty="0"/>
              <a:t>) in June 2018</a:t>
            </a:r>
          </a:p>
          <a:p>
            <a:pPr lvl="1"/>
            <a:r>
              <a:rPr lang="en-GB" dirty="0"/>
              <a:t>all three further </a:t>
            </a:r>
            <a:r>
              <a:rPr lang="en-GB" dirty="0" err="1"/>
              <a:t>mAbs</a:t>
            </a:r>
            <a:r>
              <a:rPr lang="en-GB" dirty="0"/>
              <a:t> have been licensed in the USA and Europe</a:t>
            </a:r>
          </a:p>
          <a:p>
            <a:r>
              <a:rPr lang="en-GB" dirty="0" err="1"/>
              <a:t>erenumab</a:t>
            </a:r>
            <a:r>
              <a:rPr lang="en-GB" dirty="0"/>
              <a:t>, </a:t>
            </a:r>
            <a:r>
              <a:rPr lang="en-GB" dirty="0" err="1"/>
              <a:t>fremanezumab</a:t>
            </a:r>
            <a:r>
              <a:rPr lang="en-GB" dirty="0"/>
              <a:t>, and </a:t>
            </a:r>
            <a:r>
              <a:rPr lang="en-GB" dirty="0" err="1"/>
              <a:t>galcanezumab</a:t>
            </a:r>
            <a:r>
              <a:rPr lang="en-GB" dirty="0"/>
              <a:t> have been approved for use on the NHS in the UK under certain stipulations</a:t>
            </a:r>
          </a:p>
        </p:txBody>
      </p:sp>
    </p:spTree>
    <p:extLst>
      <p:ext uri="{BB962C8B-B14F-4D97-AF65-F5344CB8AC3E}">
        <p14:creationId xmlns:p14="http://schemas.microsoft.com/office/powerpoint/2010/main" val="237816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E2CB6-BF9B-4987-8C7E-5CAABF17E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CGRP antibodies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E32CC-6235-455B-ABF6-1D7CD1B39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074812"/>
            <a:ext cx="10345297" cy="330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30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C2297-9425-4CA1-A246-F061C7F93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II studies – episodic migraine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F86DCD8-6783-49C8-81EE-1882265E2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51" y="2210838"/>
            <a:ext cx="2940284" cy="291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3EF5A7B-0E5A-4C7C-A314-F8B6B73B5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758" y="5216096"/>
            <a:ext cx="1436077" cy="81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6CB8C7EE-BFD8-4CA7-8A76-D2F1C6837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177" y="2210838"/>
            <a:ext cx="5078782" cy="261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1A0A36E-D34F-4286-AFC8-87F3DB6DFB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282" y="4759482"/>
            <a:ext cx="12985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7132C3-7E46-4B24-A850-415018982C8E}"/>
              </a:ext>
            </a:extLst>
          </p:cNvPr>
          <p:cNvSpPr txBox="1"/>
          <p:nvPr/>
        </p:nvSpPr>
        <p:spPr>
          <a:xfrm>
            <a:off x="1220445" y="1815821"/>
            <a:ext cx="2148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/>
              <a:t>Galcanezumab</a:t>
            </a:r>
            <a:endParaRPr lang="en-GB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DBD61C-AF81-424C-97C4-531BF43D8518}"/>
              </a:ext>
            </a:extLst>
          </p:cNvPr>
          <p:cNvSpPr txBox="1"/>
          <p:nvPr/>
        </p:nvSpPr>
        <p:spPr>
          <a:xfrm>
            <a:off x="5289177" y="1815821"/>
            <a:ext cx="2148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/>
              <a:t>Eptinezumab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90494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B44CF-ED9C-FC74-D1A7-3E364F4D5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II studies – episodic migraine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FA53EC5-DC9B-C641-D92E-F6702BF5A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99357"/>
            <a:ext cx="3408198" cy="264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9F360AC8-E527-34E7-11F7-3947B0054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198" y="4061352"/>
            <a:ext cx="1401763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8A91A7-3A5F-B3D7-6975-9872005F91C0}"/>
              </a:ext>
            </a:extLst>
          </p:cNvPr>
          <p:cNvSpPr txBox="1"/>
          <p:nvPr/>
        </p:nvSpPr>
        <p:spPr>
          <a:xfrm>
            <a:off x="6126480" y="1908740"/>
            <a:ext cx="2148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/>
              <a:t>Erenumab</a:t>
            </a:r>
            <a:endParaRPr lang="en-GB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02436CF-AEBD-36D9-EF19-CE08EFA8A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02" y="2175108"/>
            <a:ext cx="3524416" cy="407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7659820-9DE0-D72D-B838-18413D565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35" y="5503049"/>
            <a:ext cx="1338765" cy="7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1D9721-836C-E103-83C4-D99B857A7E13}"/>
              </a:ext>
            </a:extLst>
          </p:cNvPr>
          <p:cNvSpPr txBox="1"/>
          <p:nvPr/>
        </p:nvSpPr>
        <p:spPr>
          <a:xfrm>
            <a:off x="1119302" y="1871265"/>
            <a:ext cx="2148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/>
              <a:t>Fremanezumab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59840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DD1CF-815C-4850-9AB5-7920A6804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CGRP antibodies – chronic migraine</a:t>
            </a:r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6B88F05A-98F1-4771-B6AB-066B19AC64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3599765"/>
              </p:ext>
            </p:extLst>
          </p:nvPr>
        </p:nvGraphicFramePr>
        <p:xfrm>
          <a:off x="1097280" y="1987781"/>
          <a:ext cx="7561262" cy="3435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BC5E9C6-AAC6-4EB0-96C0-A652D675A415}"/>
              </a:ext>
            </a:extLst>
          </p:cNvPr>
          <p:cNvSpPr txBox="1"/>
          <p:nvPr/>
        </p:nvSpPr>
        <p:spPr>
          <a:xfrm>
            <a:off x="8784048" y="4010718"/>
            <a:ext cx="31031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GB" sz="1100" dirty="0"/>
              <a:t>Smith J et al, Headache 2017;57:130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100" dirty="0"/>
              <a:t>Tepper S, et al Lancet Neurol. 2017;16(6):425-34.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100" dirty="0"/>
              <a:t>Silberstein SD, et al N </a:t>
            </a:r>
            <a:r>
              <a:rPr lang="en-GB" sz="1100" dirty="0" err="1"/>
              <a:t>Engl</a:t>
            </a:r>
            <a:r>
              <a:rPr lang="en-GB" sz="1100" dirty="0"/>
              <a:t> J Med. 2017;377(22):2113-22.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100" dirty="0" err="1"/>
              <a:t>Detke</a:t>
            </a:r>
            <a:r>
              <a:rPr lang="en-GB" sz="1100" dirty="0"/>
              <a:t> HC et al, Headache 2017;57:1336-7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100" dirty="0"/>
              <a:t>Aurora SK, et al Headache. 2011;51(9):1358-73.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100" dirty="0"/>
              <a:t>Silberstein SD, et al Headache. 2007;47(2):170-80.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F5A0A5-5BBC-48AE-A865-FF84C96CF0F0}"/>
              </a:ext>
            </a:extLst>
          </p:cNvPr>
          <p:cNvSpPr txBox="1"/>
          <p:nvPr/>
        </p:nvSpPr>
        <p:spPr>
          <a:xfrm>
            <a:off x="8213975" y="5798206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 am grateful to Dr Manjit </a:t>
            </a:r>
            <a:r>
              <a:rPr lang="en-GB" sz="1400" dirty="0" err="1"/>
              <a:t>Matharu</a:t>
            </a:r>
            <a:r>
              <a:rPr lang="en-GB" sz="1400" dirty="0"/>
              <a:t> for this slide.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3475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983A1-9249-1D9A-BC10-943EF97BF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CGRP </a:t>
            </a:r>
            <a:r>
              <a:rPr lang="en-US" dirty="0" err="1"/>
              <a:t>mAbs</a:t>
            </a:r>
            <a:r>
              <a:rPr lang="en-US" dirty="0"/>
              <a:t> – difficult to treat patients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4A229-04BB-728A-808B-EC16A1BA5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719" y="2265867"/>
            <a:ext cx="2593061" cy="27194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82C654-8AE7-8216-DB38-5CF513911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898" y="2312048"/>
            <a:ext cx="2584153" cy="2719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EB4A79-B38D-D1E6-FB19-03F7D8726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169" y="2361122"/>
            <a:ext cx="2605954" cy="27595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7E7AF1-C6A2-ECE3-ABEA-6E88885407E5}"/>
              </a:ext>
            </a:extLst>
          </p:cNvPr>
          <p:cNvSpPr txBox="1"/>
          <p:nvPr/>
        </p:nvSpPr>
        <p:spPr>
          <a:xfrm>
            <a:off x="2512979" y="5513863"/>
            <a:ext cx="8871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12190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Mulleners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WM et al. Safety and efficacy of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galcanezumab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in patients for whom previous migraine preventive medication from two to four categories had failed (CONQUER): 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multicentre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randomized, double-blind, placebo-controlled, phase 3b trial.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Lancet Neurology, 2020, 19(10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), pp.814-825.</a:t>
            </a:r>
          </a:p>
        </p:txBody>
      </p:sp>
    </p:spTree>
    <p:extLst>
      <p:ext uri="{BB962C8B-B14F-4D97-AF65-F5344CB8AC3E}">
        <p14:creationId xmlns:p14="http://schemas.microsoft.com/office/powerpoint/2010/main" val="2532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B63D2-8C28-D848-20AA-87A5E69D8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CGRP </a:t>
            </a:r>
            <a:r>
              <a:rPr lang="en-US" dirty="0" err="1"/>
              <a:t>mAbs</a:t>
            </a:r>
            <a:r>
              <a:rPr lang="en-US" dirty="0"/>
              <a:t> – difficult to treat patients</a:t>
            </a:r>
            <a:endParaRPr lang="en-GB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85D31FD3-5128-30B3-50A3-8C053E17A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2" t="33595" r="8664" b="30579"/>
          <a:stretch>
            <a:fillRect/>
          </a:stretch>
        </p:blipFill>
        <p:spPr bwMode="auto">
          <a:xfrm>
            <a:off x="5027687" y="1983452"/>
            <a:ext cx="6300133" cy="203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8535407-358E-C90E-4C0E-2068CDF2D3C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8" t="30424" r="6247" b="57446"/>
          <a:stretch>
            <a:fillRect/>
          </a:stretch>
        </p:blipFill>
        <p:spPr bwMode="auto">
          <a:xfrm>
            <a:off x="1097280" y="2890791"/>
            <a:ext cx="3192369" cy="292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5763684-DB85-A880-CAF3-4BF7BC79722F}"/>
              </a:ext>
            </a:extLst>
          </p:cNvPr>
          <p:cNvSpPr txBox="1">
            <a:spLocks/>
          </p:cNvSpPr>
          <p:nvPr/>
        </p:nvSpPr>
        <p:spPr>
          <a:xfrm>
            <a:off x="1499497" y="5936828"/>
            <a:ext cx="3691067" cy="3133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64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Ferrari </a:t>
            </a:r>
            <a:r>
              <a:rPr lang="en-US" sz="900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900" i="1" dirty="0">
                <a:solidFill>
                  <a:schemeClr val="bg1">
                    <a:lumMod val="50000"/>
                  </a:schemeClr>
                </a:solidFill>
              </a:rPr>
              <a:t>Lancet Neurol.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2019; 6736(19): 31946-4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635A25E0-1986-C323-F2D9-122B53AF7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4448" y="4235454"/>
            <a:ext cx="431337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9pPr>
          </a:lstStyle>
          <a:p>
            <a:pPr algn="r"/>
            <a:r>
              <a:rPr lang="en-GB" altLang="en-US" sz="900" dirty="0" err="1">
                <a:latin typeface="Century Gothic" panose="020B0502020202020204" pitchFamily="34" charset="0"/>
              </a:rPr>
              <a:t>Ashina</a:t>
            </a:r>
            <a:r>
              <a:rPr lang="en-GB" altLang="en-US" sz="900" dirty="0">
                <a:latin typeface="Century Gothic" panose="020B0502020202020204" pitchFamily="34" charset="0"/>
              </a:rPr>
              <a:t> M </a:t>
            </a:r>
            <a:r>
              <a:rPr lang="en-GB" altLang="en-US" sz="900" i="1" dirty="0">
                <a:latin typeface="Century Gothic" panose="020B0502020202020204" pitchFamily="34" charset="0"/>
              </a:rPr>
              <a:t>et al </a:t>
            </a:r>
            <a:r>
              <a:rPr lang="en-GB" altLang="en-US" sz="900" dirty="0">
                <a:latin typeface="Century Gothic" panose="020B0502020202020204" pitchFamily="34" charset="0"/>
              </a:rPr>
              <a:t>(2018), Cephalalgia 38:1611-21.</a:t>
            </a:r>
          </a:p>
        </p:txBody>
      </p:sp>
    </p:spTree>
    <p:extLst>
      <p:ext uri="{BB962C8B-B14F-4D97-AF65-F5344CB8AC3E}">
        <p14:creationId xmlns:p14="http://schemas.microsoft.com/office/powerpoint/2010/main" val="2267444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1E597-39D4-4284-BACA-089133166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5800D-B242-C413-EDFA-B3F691601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Discovery of CGRP &amp; its role as a vasodilator</a:t>
            </a:r>
          </a:p>
          <a:p>
            <a:r>
              <a:rPr lang="en-US" dirty="0"/>
              <a:t>The role of CGRP in migraine</a:t>
            </a:r>
          </a:p>
          <a:p>
            <a:r>
              <a:rPr lang="en-US" dirty="0"/>
              <a:t>The fate of the first generation CGRP antagonists (</a:t>
            </a:r>
            <a:r>
              <a:rPr lang="en-US" dirty="0" err="1"/>
              <a:t>gepants</a:t>
            </a:r>
            <a:r>
              <a:rPr lang="en-US" dirty="0"/>
              <a:t>)</a:t>
            </a:r>
          </a:p>
          <a:p>
            <a:r>
              <a:rPr lang="en-US" dirty="0"/>
              <a:t>CGRP monoclonal antibodies</a:t>
            </a:r>
          </a:p>
          <a:p>
            <a:r>
              <a:rPr lang="en-US" dirty="0"/>
              <a:t>Second generation </a:t>
            </a:r>
            <a:r>
              <a:rPr lang="en-US" dirty="0" err="1"/>
              <a:t>gepants</a:t>
            </a:r>
            <a:endParaRPr lang="en-US" dirty="0"/>
          </a:p>
          <a:p>
            <a:r>
              <a:rPr lang="en-US" dirty="0"/>
              <a:t>Future directions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9085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7804-7932-49E6-9F23-CE21643E6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CGRP antibodies – safety &amp; side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2E22F-1B0B-4014-BC3D-156D22E33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safety: no changes in</a:t>
            </a:r>
          </a:p>
          <a:p>
            <a:pPr lvl="1"/>
            <a:r>
              <a:rPr lang="en-GB" dirty="0"/>
              <a:t>blood pressure/heart rate/ECG</a:t>
            </a:r>
          </a:p>
          <a:p>
            <a:pPr lvl="2"/>
            <a:r>
              <a:rPr lang="en-GB" dirty="0"/>
              <a:t>no findings in efficacy studies - no change in treadmill test with </a:t>
            </a:r>
            <a:r>
              <a:rPr lang="en-GB" dirty="0" err="1"/>
              <a:t>erenumab</a:t>
            </a:r>
            <a:r>
              <a:rPr lang="en-GB" dirty="0"/>
              <a:t> 140 mg IV</a:t>
            </a:r>
          </a:p>
          <a:p>
            <a:pPr lvl="1"/>
            <a:r>
              <a:rPr lang="en-GB" dirty="0"/>
              <a:t>laboratory tests – specifically no liver function abnormalities</a:t>
            </a:r>
          </a:p>
          <a:p>
            <a:r>
              <a:rPr lang="en-GB" dirty="0"/>
              <a:t>adverse events</a:t>
            </a:r>
          </a:p>
          <a:p>
            <a:pPr lvl="1"/>
            <a:r>
              <a:rPr lang="en-GB" dirty="0"/>
              <a:t>injection site reactions</a:t>
            </a:r>
          </a:p>
          <a:p>
            <a:pPr lvl="1"/>
            <a:r>
              <a:rPr lang="en-GB" dirty="0"/>
              <a:t>nasopharyngeal/URTIs – constipation (can be very severe)</a:t>
            </a:r>
          </a:p>
          <a:p>
            <a:pPr lvl="1"/>
            <a:r>
              <a:rPr lang="en-GB" dirty="0"/>
              <a:t>single case report of stroke in temporal association with first dose of </a:t>
            </a:r>
            <a:r>
              <a:rPr lang="en-GB" dirty="0" err="1"/>
              <a:t>erenumab</a:t>
            </a:r>
            <a:endParaRPr lang="en-GB" dirty="0"/>
          </a:p>
          <a:p>
            <a:pPr lvl="1"/>
            <a:r>
              <a:rPr lang="en-GB" dirty="0"/>
              <a:t>some reports of worsening of autoimmune conditions/Raynaud’s</a:t>
            </a:r>
          </a:p>
          <a:p>
            <a:r>
              <a:rPr lang="en-GB" dirty="0"/>
              <a:t>anti-drug antibodies</a:t>
            </a:r>
          </a:p>
          <a:p>
            <a:pPr lvl="1"/>
            <a:r>
              <a:rPr lang="en-GB" dirty="0"/>
              <a:t>reported but no evidence that they are deleterious – yet</a:t>
            </a:r>
          </a:p>
        </p:txBody>
      </p:sp>
    </p:spTree>
    <p:extLst>
      <p:ext uri="{BB962C8B-B14F-4D97-AF65-F5344CB8AC3E}">
        <p14:creationId xmlns:p14="http://schemas.microsoft.com/office/powerpoint/2010/main" val="1380382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75B01-49BD-464E-9EAB-2131424E4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Long term concerns with CGRP antibodies?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CC867B-60C0-4ED0-93A7-9A649DA98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611" y="1806831"/>
            <a:ext cx="10029365" cy="408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54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F2A08-0677-D5B2-B32E-F4EAB7588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future: </a:t>
            </a:r>
            <a:r>
              <a:rPr lang="en-US" dirty="0" err="1"/>
              <a:t>gepants</a:t>
            </a:r>
            <a:r>
              <a:rPr lang="en-US" dirty="0"/>
              <a:t> 2.0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66770-AB00-6B5E-D872-ECDB49418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Phase III trials have been undertaken for three second generation </a:t>
            </a:r>
            <a:r>
              <a:rPr lang="en-US" dirty="0" err="1"/>
              <a:t>gepants</a:t>
            </a:r>
            <a:endParaRPr lang="en-US" dirty="0"/>
          </a:p>
          <a:p>
            <a:pPr lvl="1"/>
            <a:r>
              <a:rPr lang="en-GB" dirty="0" err="1"/>
              <a:t>rimegepant</a:t>
            </a:r>
            <a:r>
              <a:rPr lang="en-GB" dirty="0"/>
              <a:t> Study 301, Study 302</a:t>
            </a:r>
          </a:p>
          <a:p>
            <a:pPr lvl="1"/>
            <a:r>
              <a:rPr lang="en-GB" dirty="0" err="1"/>
              <a:t>ubrogepant</a:t>
            </a:r>
            <a:r>
              <a:rPr lang="en-GB" dirty="0"/>
              <a:t> (ACHIEVE-I, ACHIEVE-II)</a:t>
            </a:r>
          </a:p>
          <a:p>
            <a:pPr lvl="1"/>
            <a:r>
              <a:rPr lang="en-GB" dirty="0" err="1"/>
              <a:t>atogepant</a:t>
            </a:r>
            <a:r>
              <a:rPr lang="en-GB" dirty="0"/>
              <a:t> (Phase </a:t>
            </a:r>
            <a:r>
              <a:rPr lang="en-GB" dirty="0" err="1"/>
              <a:t>Iib</a:t>
            </a:r>
            <a:r>
              <a:rPr lang="en-GB" dirty="0"/>
              <a:t>/III, ADVANCE)</a:t>
            </a:r>
          </a:p>
          <a:p>
            <a:r>
              <a:rPr lang="en-GB" dirty="0"/>
              <a:t>ongoing trials of </a:t>
            </a:r>
            <a:r>
              <a:rPr lang="en-GB" dirty="0" err="1"/>
              <a:t>atogepant</a:t>
            </a:r>
            <a:r>
              <a:rPr lang="en-GB" dirty="0"/>
              <a:t> in EM/CM with 2-4 Rx failures (ELEVATE), and CM (PROGRESS), and open label 52 week extension in EM</a:t>
            </a:r>
          </a:p>
          <a:p>
            <a:r>
              <a:rPr lang="en-GB" dirty="0"/>
              <a:t>Proof of concept studies undertaken for intranasal </a:t>
            </a:r>
            <a:r>
              <a:rPr lang="en-GB" dirty="0" err="1"/>
              <a:t>vazepegant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6935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B3D869-173D-A62C-FC5A-09AD0E8A3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Rimegepant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4BB73F-6A74-B9D7-25B0-F1C41B175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112" y="1955923"/>
            <a:ext cx="8441535" cy="2338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1F2CEF-CED5-14A5-B799-824F23B9E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112" y="4611270"/>
            <a:ext cx="8441535" cy="83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724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ED191-87E1-863B-6503-A35B61D2C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Rimegepant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C4CA2-3939-3B19-6BC3-47E1321D9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6" t="25333" r="36252" b="11241"/>
          <a:stretch/>
        </p:blipFill>
        <p:spPr>
          <a:xfrm>
            <a:off x="765586" y="2015266"/>
            <a:ext cx="5414452" cy="3533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8F5460-2F67-EBB9-00B0-060E77F2DD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8" t="22091" r="58064" b="35948"/>
          <a:stretch/>
        </p:blipFill>
        <p:spPr>
          <a:xfrm>
            <a:off x="6404384" y="2015266"/>
            <a:ext cx="5211259" cy="334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71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DB425C-F1F9-EE1A-1776-442D935DD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Ubrogepant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43F644-E2AF-C963-A1B5-F4C8C2C12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817"/>
          <a:stretch/>
        </p:blipFill>
        <p:spPr>
          <a:xfrm>
            <a:off x="1297760" y="2113788"/>
            <a:ext cx="8025533" cy="4052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028202-3E69-2573-C30B-B5F24258C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971"/>
          <a:stretch/>
        </p:blipFill>
        <p:spPr>
          <a:xfrm>
            <a:off x="1297760" y="2583963"/>
            <a:ext cx="8025533" cy="145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852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93B63-4241-E3A0-CC27-FE2AFC39B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Ubrogepant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44C1A-A567-B07E-CCDA-70DD18275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8" t="31896" r="42936" b="14510"/>
          <a:stretch/>
        </p:blipFill>
        <p:spPr>
          <a:xfrm>
            <a:off x="502023" y="2351323"/>
            <a:ext cx="5104829" cy="2910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A04B81-7F8C-882C-288D-FD79EF4824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8" t="23137" r="43626" b="23305"/>
          <a:stretch/>
        </p:blipFill>
        <p:spPr>
          <a:xfrm>
            <a:off x="6199664" y="2341865"/>
            <a:ext cx="5104830" cy="29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45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FF077-2AA3-4709-54BF-EB3A8800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Atogepant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C0B6E9-9643-D30B-7122-FD84EC248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042"/>
          <a:stretch/>
        </p:blipFill>
        <p:spPr>
          <a:xfrm>
            <a:off x="1238720" y="2012683"/>
            <a:ext cx="8264320" cy="416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554DFD-EE76-2873-F7EA-9B7BEF7C3D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701"/>
          <a:stretch/>
        </p:blipFill>
        <p:spPr>
          <a:xfrm>
            <a:off x="1238720" y="2429435"/>
            <a:ext cx="8264320" cy="1021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D6A96-0EA7-9C23-C718-7E3D78EEC7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63" t="62810" r="25962" b="1"/>
          <a:stretch/>
        </p:blipFill>
        <p:spPr>
          <a:xfrm>
            <a:off x="6364941" y="3783213"/>
            <a:ext cx="5674659" cy="2322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626564-350B-B114-65B2-8770EC3EB3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63" t="27843" r="25962" b="37229"/>
          <a:stretch/>
        </p:blipFill>
        <p:spPr>
          <a:xfrm>
            <a:off x="260772" y="3783213"/>
            <a:ext cx="6104169" cy="2346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EA90CF-43DF-37E5-F5C0-9612D515AE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63" t="26405" r="24657" b="37648"/>
          <a:stretch/>
        </p:blipFill>
        <p:spPr>
          <a:xfrm>
            <a:off x="9681881" y="2891567"/>
            <a:ext cx="2223248" cy="85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94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E5AB8-E20F-4CA7-A627-8B5BB7B7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directions: other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72DDA-2883-4E6C-A931-C3455E406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descending antinociceptive systems may be predominantly </a:t>
            </a:r>
            <a:r>
              <a:rPr lang="en-GB" b="1" dirty="0"/>
              <a:t>dopaminergic </a:t>
            </a:r>
            <a:r>
              <a:rPr lang="en-GB" dirty="0"/>
              <a:t>and </a:t>
            </a:r>
            <a:r>
              <a:rPr lang="en-GB" b="1" dirty="0"/>
              <a:t>orexinergic</a:t>
            </a:r>
          </a:p>
          <a:p>
            <a:r>
              <a:rPr lang="en-GB" dirty="0"/>
              <a:t>there is a growing evidence base for the role of the hypothalamus in the pathophysiology of migraine</a:t>
            </a:r>
          </a:p>
          <a:p>
            <a:pPr lvl="1"/>
            <a:r>
              <a:rPr lang="en-GB" dirty="0"/>
              <a:t>manipulation of orexinergic processing produces differential effects on trigeminal mediated pain</a:t>
            </a:r>
          </a:p>
          <a:p>
            <a:pPr lvl="1"/>
            <a:r>
              <a:rPr lang="en-GB" dirty="0"/>
              <a:t>orexin A is anti-nociceptive, while orexin B is either ineffective or pro-nociceptive dependent on the route of administration</a:t>
            </a:r>
          </a:p>
          <a:p>
            <a:r>
              <a:rPr lang="en-GB" dirty="0"/>
              <a:t>population genetic studies implicate genes that are involved with </a:t>
            </a:r>
            <a:r>
              <a:rPr lang="en-GB" b="1" dirty="0"/>
              <a:t>glutamate </a:t>
            </a:r>
            <a:r>
              <a:rPr lang="en-GB" dirty="0"/>
              <a:t>signalling in migraine, and gene mutations responsible for familial hemiplegic migraine and other familial migraine syndromes may influence glutamate signalling</a:t>
            </a:r>
          </a:p>
        </p:txBody>
      </p:sp>
    </p:spTree>
    <p:extLst>
      <p:ext uri="{BB962C8B-B14F-4D97-AF65-F5344CB8AC3E}">
        <p14:creationId xmlns:p14="http://schemas.microsoft.com/office/powerpoint/2010/main" val="2797219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1C02F-31A7-46B0-9DDF-5701D157A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GB" dirty="0" err="1"/>
              <a:t>argeting</a:t>
            </a:r>
            <a:r>
              <a:rPr lang="en-GB" dirty="0"/>
              <a:t> other serotonin receptors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A1495-E01B-40AF-AA1B-BD01C0440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6819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targeting </a:t>
            </a:r>
            <a:r>
              <a:rPr lang="en-GB" b="1" dirty="0"/>
              <a:t>5-HT</a:t>
            </a:r>
            <a:r>
              <a:rPr lang="en-GB" b="1" baseline="-25000" dirty="0"/>
              <a:t>1F</a:t>
            </a:r>
            <a:r>
              <a:rPr lang="en-GB" b="1" dirty="0"/>
              <a:t> </a:t>
            </a:r>
            <a:r>
              <a:rPr lang="en-GB" dirty="0"/>
              <a:t>receptors on neurons in the central and peripheral trigeminal system, decreases neuropeptide release and inhibits pain pathways, including the trigeminal nerve</a:t>
            </a:r>
          </a:p>
          <a:p>
            <a:pPr lvl="1"/>
            <a:r>
              <a:rPr lang="en-GB" dirty="0"/>
              <a:t>5-HT</a:t>
            </a:r>
            <a:r>
              <a:rPr lang="en-GB" baseline="-25000" dirty="0"/>
              <a:t>1F</a:t>
            </a:r>
            <a:r>
              <a:rPr lang="en-GB" dirty="0"/>
              <a:t> receptors are highly expressed in human middle cerebral arteries and human coronary arteries, but in vitro studies suggest that 5-HT</a:t>
            </a:r>
            <a:r>
              <a:rPr lang="en-GB" baseline="-25000" dirty="0"/>
              <a:t>1F</a:t>
            </a:r>
            <a:r>
              <a:rPr lang="en-GB" dirty="0"/>
              <a:t> receptors do not mediate significant vasoconstriction effects in these vessels</a:t>
            </a:r>
          </a:p>
          <a:p>
            <a:r>
              <a:rPr lang="en-GB" b="1" dirty="0" err="1"/>
              <a:t>lasmitidan</a:t>
            </a:r>
            <a:r>
              <a:rPr lang="en-GB" b="1" dirty="0"/>
              <a:t> </a:t>
            </a:r>
            <a:r>
              <a:rPr lang="en-GB" dirty="0"/>
              <a:t>is a 5-HT</a:t>
            </a:r>
            <a:r>
              <a:rPr lang="en-GB" baseline="-25000" dirty="0"/>
              <a:t>1F</a:t>
            </a:r>
            <a:r>
              <a:rPr lang="en-GB" dirty="0"/>
              <a:t> agonist</a:t>
            </a:r>
          </a:p>
          <a:p>
            <a:r>
              <a:rPr lang="en-GB" dirty="0"/>
              <a:t>pain freedom at 2 hours: </a:t>
            </a:r>
          </a:p>
          <a:p>
            <a:pPr lvl="1"/>
            <a:r>
              <a:rPr lang="en-GB" dirty="0" err="1"/>
              <a:t>lasmiditan</a:t>
            </a:r>
            <a:r>
              <a:rPr lang="en-GB" dirty="0"/>
              <a:t> 200 mg: SAMURAI 32.2%, SPARTAN 38.8%</a:t>
            </a:r>
          </a:p>
          <a:p>
            <a:pPr lvl="1"/>
            <a:r>
              <a:rPr lang="en-GB" dirty="0"/>
              <a:t>placebo: SAMURAI 15.3%, SPARTAN 21.3%</a:t>
            </a:r>
          </a:p>
          <a:p>
            <a:r>
              <a:rPr lang="en-GB" dirty="0"/>
              <a:t>significance was also noted for other </a:t>
            </a:r>
            <a:r>
              <a:rPr lang="en-GB" dirty="0" err="1"/>
              <a:t>lasmiditan</a:t>
            </a:r>
            <a:r>
              <a:rPr lang="en-GB" dirty="0"/>
              <a:t> dose groups (100 mg, 50 mg) compared to placebo</a:t>
            </a:r>
          </a:p>
          <a:p>
            <a:r>
              <a:rPr lang="en-GB" dirty="0"/>
              <a:t>most frequently reported AEs with </a:t>
            </a:r>
            <a:r>
              <a:rPr lang="en-GB" dirty="0" err="1"/>
              <a:t>lasmiditan</a:t>
            </a:r>
            <a:r>
              <a:rPr lang="en-GB" dirty="0"/>
              <a:t> (≥2% and &gt;placebo) were dizziness, </a:t>
            </a:r>
            <a:r>
              <a:rPr lang="en-GB" dirty="0" err="1"/>
              <a:t>paresthesia</a:t>
            </a:r>
            <a:r>
              <a:rPr lang="en-GB" dirty="0"/>
              <a:t>, somnolence, fatigue, nausea, lethargy</a:t>
            </a:r>
          </a:p>
          <a:p>
            <a:r>
              <a:rPr lang="en-GB" dirty="0" err="1"/>
              <a:t>lasmitidan</a:t>
            </a:r>
            <a:r>
              <a:rPr lang="en-GB" dirty="0"/>
              <a:t> was approved by the FDA on 11/10/2019, but in 2022 Lilly decided not to apply for a licence in the UK and Europe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3015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58A81-A625-40D0-9F2E-D5B47AF56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Ware 1980s: old and new treatments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77FA3-3C89-4967-B747-C51D1FCE6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742" y="1910557"/>
            <a:ext cx="7563577" cy="4158791"/>
          </a:xfrm>
        </p:spPr>
        <p:txBody>
          <a:bodyPr>
            <a:normAutofit/>
          </a:bodyPr>
          <a:lstStyle/>
          <a:p>
            <a:r>
              <a:rPr lang="en-GB" dirty="0"/>
              <a:t>In the early 1980s, the head of Allen &amp; </a:t>
            </a:r>
            <a:r>
              <a:rPr lang="en-GB" dirty="0" err="1"/>
              <a:t>Hanburys</a:t>
            </a:r>
            <a:r>
              <a:rPr lang="en-GB" dirty="0"/>
              <a:t>, David Jack, recruited a pharmacologist called Patrick Humphrey to run a migraine project</a:t>
            </a:r>
          </a:p>
          <a:p>
            <a:r>
              <a:rPr lang="en-GB" dirty="0"/>
              <a:t>A&amp;H were focussed on finding new treatments for common conditions with limited existing treatment options</a:t>
            </a:r>
          </a:p>
          <a:p>
            <a:r>
              <a:rPr lang="en-GB" dirty="0"/>
              <a:t>Humphrey’s starting point was Wolff’s work on extracranial arteries</a:t>
            </a:r>
          </a:p>
          <a:p>
            <a:pPr lvl="1"/>
            <a:r>
              <a:rPr lang="en-GB" dirty="0"/>
              <a:t>“… </a:t>
            </a:r>
            <a:r>
              <a:rPr lang="en-GB" i="0" u="none" strike="noStrike" baseline="0" dirty="0">
                <a:solidFill>
                  <a:srgbClr val="000000"/>
                </a:solidFill>
              </a:rPr>
              <a:t>we ordered a whole lot of stuff to look at isolated blood vessels and what we started on doing was the rabbit ear artery, because ostensibly that’s a cranial vessel, extracranial, it was easy to get out and it was easy to put a catheter into it…”</a:t>
            </a:r>
          </a:p>
          <a:p>
            <a:r>
              <a:rPr lang="en-GB" dirty="0">
                <a:solidFill>
                  <a:srgbClr val="000000"/>
                </a:solidFill>
              </a:rPr>
              <a:t>Humphrey discovered a new 5-HT receptor on the dog saphenous vein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this receptor was believed to be present in anastomotic shunts in the cerebral circulation, which were thought to be important in migraine pathogenesis (Saxena)</a:t>
            </a:r>
            <a:endParaRPr lang="en-GB" dirty="0"/>
          </a:p>
        </p:txBody>
      </p:sp>
      <p:pic>
        <p:nvPicPr>
          <p:cNvPr id="8" name="Picture 7" descr="A building with a clock on the front&#10;&#10;Description automatically generated with low confidence">
            <a:extLst>
              <a:ext uri="{FF2B5EF4-FFF2-40B4-BE49-F238E27FC236}">
                <a16:creationId xmlns:a16="http://schemas.microsoft.com/office/drawing/2014/main" id="{75FC3DB3-CD15-4F48-9F63-B44CA3A4B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4613" y="2109857"/>
            <a:ext cx="2781178" cy="370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818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191C7-843A-4034-A80F-CC6ABED29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Orexins, PACAP, endocannabinoids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6AABD-9D7B-47A2-82A4-31B755348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unfortunately a single clinical trial (of the orexin receptor antagonist </a:t>
            </a:r>
            <a:r>
              <a:rPr lang="en-GB" b="1" dirty="0" err="1"/>
              <a:t>filorexant</a:t>
            </a:r>
            <a:r>
              <a:rPr lang="en-GB" dirty="0"/>
              <a:t>) failed to show any effect in migraine prophylaxis </a:t>
            </a:r>
          </a:p>
          <a:p>
            <a:r>
              <a:rPr lang="en-GB" dirty="0"/>
              <a:t>pituitary adenylate cyclase-activating polypeptide (</a:t>
            </a:r>
            <a:r>
              <a:rPr lang="en-GB" b="1" dirty="0"/>
              <a:t>PACAP</a:t>
            </a:r>
            <a:r>
              <a:rPr lang="en-GB" dirty="0"/>
              <a:t>) is expressed in the </a:t>
            </a:r>
            <a:r>
              <a:rPr lang="en-GB" dirty="0" err="1"/>
              <a:t>trigeminovascular</a:t>
            </a:r>
            <a:r>
              <a:rPr lang="en-GB" dirty="0"/>
              <a:t> system and has been implicated in migraine pathophysiology</a:t>
            </a:r>
          </a:p>
          <a:p>
            <a:pPr lvl="1"/>
            <a:r>
              <a:rPr lang="en-GB" dirty="0"/>
              <a:t>infusing PACAP triggers migraine-like headaches in human subjects</a:t>
            </a:r>
          </a:p>
          <a:p>
            <a:r>
              <a:rPr lang="en-GB" dirty="0"/>
              <a:t>the PAC1 receptor has been identified as a receptor which binds the PACAP molecule with high affinity</a:t>
            </a:r>
          </a:p>
          <a:p>
            <a:pPr lvl="1"/>
            <a:r>
              <a:rPr lang="en-GB" b="1" dirty="0"/>
              <a:t>AMG 301</a:t>
            </a:r>
            <a:r>
              <a:rPr lang="en-GB" dirty="0"/>
              <a:t>, is a PAC1 receptor selective antagonist is in Phase II studies</a:t>
            </a:r>
          </a:p>
          <a:p>
            <a:pPr lvl="1"/>
            <a:r>
              <a:rPr lang="en-GB" dirty="0"/>
              <a:t>in preclinical studies, AMG 301 has shown responses comparable to those observed with triptans</a:t>
            </a:r>
          </a:p>
          <a:p>
            <a:r>
              <a:rPr lang="en-GB" dirty="0"/>
              <a:t>the endocannabinoid anandamide is metabolised by FAAH (fatty acid amide hydroxylase) – FAAH levels </a:t>
            </a:r>
            <a:r>
              <a:rPr lang="en-GB" b="1" dirty="0"/>
              <a:t>may</a:t>
            </a:r>
            <a:r>
              <a:rPr lang="en-GB" dirty="0"/>
              <a:t> be higher in migraine patients</a:t>
            </a:r>
          </a:p>
          <a:p>
            <a:pPr lvl="1"/>
            <a:r>
              <a:rPr lang="en-GB" dirty="0"/>
              <a:t>early POC studies of FAAH inhibitors for prevention show promise</a:t>
            </a:r>
          </a:p>
        </p:txBody>
      </p:sp>
    </p:spTree>
    <p:extLst>
      <p:ext uri="{BB962C8B-B14F-4D97-AF65-F5344CB8AC3E}">
        <p14:creationId xmlns:p14="http://schemas.microsoft.com/office/powerpoint/2010/main" val="33293710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FF3A3-B741-6FB2-6A1D-F11DC815F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GB" dirty="0"/>
          </a:p>
        </p:txBody>
      </p:sp>
      <p:pic>
        <p:nvPicPr>
          <p:cNvPr id="4" name="Picture 3" descr="A drawing of a person&#10;&#10;Description automatically generated with low confidence">
            <a:extLst>
              <a:ext uri="{FF2B5EF4-FFF2-40B4-BE49-F238E27FC236}">
                <a16:creationId xmlns:a16="http://schemas.microsoft.com/office/drawing/2014/main" id="{4AC1CDEC-FDA1-F312-F8E2-7CDF39B7E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9"/>
          <a:stretch/>
        </p:blipFill>
        <p:spPr>
          <a:xfrm>
            <a:off x="6126480" y="654424"/>
            <a:ext cx="5152627" cy="528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04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F756F-3F5E-4A95-88E2-0B337330E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</a:t>
            </a:r>
            <a:r>
              <a:rPr lang="en-GB" dirty="0" err="1"/>
              <a:t>methysergide</a:t>
            </a:r>
            <a:r>
              <a:rPr lang="en-GB" dirty="0"/>
              <a:t> to the first triptan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CAC26-FF33-4617-B6C1-03FCEAFF8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757" y="1974378"/>
            <a:ext cx="7209743" cy="3634486"/>
          </a:xfrm>
        </p:spPr>
        <p:txBody>
          <a:bodyPr>
            <a:normAutofit/>
          </a:bodyPr>
          <a:lstStyle/>
          <a:p>
            <a:r>
              <a:rPr lang="en-GB" altLang="en-US" sz="1800" dirty="0"/>
              <a:t>studies of the LSD derivate </a:t>
            </a:r>
            <a:r>
              <a:rPr lang="en-GB" altLang="en-US" sz="1800" dirty="0" err="1"/>
              <a:t>methysergide</a:t>
            </a:r>
            <a:r>
              <a:rPr lang="en-GB" altLang="en-US" sz="1800" dirty="0"/>
              <a:t> in the 1960s and 1970s (many done by James Lance in Australia) had suggested the importance of a whole family of serotonin receptors in migraine pathogenesis</a:t>
            </a:r>
          </a:p>
          <a:p>
            <a:r>
              <a:rPr lang="en-GB" altLang="en-US" sz="1800" dirty="0"/>
              <a:t>Humphrey found that </a:t>
            </a:r>
            <a:r>
              <a:rPr lang="en-GB" altLang="en-US" sz="1800" dirty="0" err="1"/>
              <a:t>methysergide</a:t>
            </a:r>
            <a:r>
              <a:rPr lang="en-GB" altLang="en-US" sz="1800" dirty="0"/>
              <a:t> constricted vessels in his model</a:t>
            </a:r>
          </a:p>
          <a:p>
            <a:r>
              <a:rPr lang="en-GB" altLang="en-US" sz="1800" dirty="0"/>
              <a:t>having started unsure whether 5-HT or prostaglandins would be his many area of interest, he abandoned the latter, and concentrated on creating novel serotonin subtype agonists, using the dog saphenous vein to test candidate molecules</a:t>
            </a:r>
          </a:p>
          <a:p>
            <a:r>
              <a:rPr lang="en-GB" altLang="en-US" sz="1800" dirty="0"/>
              <a:t>one product (GR43175) proved to have excellent antimigraine properties; this was eventually marketed as </a:t>
            </a:r>
            <a:r>
              <a:rPr lang="en-GB" altLang="en-US" sz="1800" dirty="0" err="1"/>
              <a:t>Imigran</a:t>
            </a:r>
            <a:r>
              <a:rPr lang="en-GB" altLang="en-US" sz="1800" dirty="0"/>
              <a:t> (sumatriptan)</a:t>
            </a:r>
          </a:p>
        </p:txBody>
      </p:sp>
      <p:pic>
        <p:nvPicPr>
          <p:cNvPr id="4" name="Picture 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13D6474A-AB61-4E1E-B0DF-C8428AE453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0" r="37607"/>
          <a:stretch/>
        </p:blipFill>
        <p:spPr>
          <a:xfrm>
            <a:off x="8892988" y="2151400"/>
            <a:ext cx="2483953" cy="367481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58751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640B8-B432-40B6-B29D-0C5ABB4F8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views of cerebral innervation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11722-0369-4D63-8CA4-6F3E169DE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310" y="1841557"/>
            <a:ext cx="6998331" cy="4059936"/>
          </a:xfrm>
        </p:spPr>
        <p:txBody>
          <a:bodyPr>
            <a:normAutofit/>
          </a:bodyPr>
          <a:lstStyle/>
          <a:p>
            <a:r>
              <a:rPr lang="en-GB" sz="1800" dirty="0" err="1"/>
              <a:t>Edvinsson</a:t>
            </a:r>
            <a:r>
              <a:rPr lang="en-GB" sz="1800" dirty="0"/>
              <a:t> developed novel techniques for assessing functional contractility in small arteries with intact endothelium</a:t>
            </a:r>
          </a:p>
          <a:p>
            <a:r>
              <a:rPr lang="en-GB" sz="1800" dirty="0"/>
              <a:t>experiments with pial arteries (obtained during lobe resections) showed a</a:t>
            </a:r>
            <a:r>
              <a:rPr lang="en-GB" sz="1800" b="0" i="0" dirty="0">
                <a:solidFill>
                  <a:srgbClr val="212121"/>
                </a:solidFill>
                <a:effectLst/>
              </a:rPr>
              <a:t>drenergic alpha-receptors (mediating contraction) and beta-receptors (dilation), cholinergic muscarinic receptors (dilation) and histamine H2-receptors (mediating dilation); </a:t>
            </a:r>
            <a:r>
              <a:rPr lang="en-GB" sz="1800" dirty="0"/>
              <a:t>vasoconstriction could be induced by 5-HT (blocked by </a:t>
            </a:r>
            <a:r>
              <a:rPr lang="en-GB" sz="1800" dirty="0" err="1"/>
              <a:t>methysergide</a:t>
            </a:r>
            <a:r>
              <a:rPr lang="en-GB" sz="1800" dirty="0"/>
              <a:t>)</a:t>
            </a:r>
          </a:p>
          <a:p>
            <a:r>
              <a:rPr lang="en-GB" sz="1800" dirty="0"/>
              <a:t>using immunohistochemical techniques, other peptides were found in cerebrovascular nerves: vasoactive intestinal peptide (VIP) (1976); substance P (1981); neuropeptide Y (1983); CGRP (1985); neurokinin A (1986) 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89FFB3B-6FB7-4D7F-A445-CD09B2F33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6" r="3410" b="40041"/>
          <a:stretch/>
        </p:blipFill>
        <p:spPr>
          <a:xfrm>
            <a:off x="8193641" y="3765471"/>
            <a:ext cx="3998359" cy="2462455"/>
          </a:xfrm>
          <a:prstGeom prst="rect">
            <a:avLst/>
          </a:prstGeom>
        </p:spPr>
      </p:pic>
      <p:pic>
        <p:nvPicPr>
          <p:cNvPr id="4" name="Picture 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E91AF044-2389-A2F8-80E8-D93E5A75C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843" y="1841557"/>
            <a:ext cx="3101546" cy="174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56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A8E88-D138-45D8-BAE1-ACF565118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Calcitonin gene-related peptide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EBC4542-2C49-40BE-9808-2A14CF7C5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96" b="44060"/>
          <a:stretch/>
        </p:blipFill>
        <p:spPr>
          <a:xfrm>
            <a:off x="9125465" y="802589"/>
            <a:ext cx="2485342" cy="22109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5B6AA81-210C-41EC-BBE3-5679C2BA7B37}"/>
              </a:ext>
            </a:extLst>
          </p:cNvPr>
          <p:cNvSpPr/>
          <p:nvPr/>
        </p:nvSpPr>
        <p:spPr>
          <a:xfrm>
            <a:off x="8822724" y="1742303"/>
            <a:ext cx="994719" cy="598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712869-D503-40F9-81B7-0070F1DFFF25}"/>
              </a:ext>
            </a:extLst>
          </p:cNvPr>
          <p:cNvSpPr/>
          <p:nvPr/>
        </p:nvSpPr>
        <p:spPr>
          <a:xfrm>
            <a:off x="8672383" y="2531309"/>
            <a:ext cx="994719" cy="598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3050C-0AE1-41B1-99AB-659A66DE4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202" y="1908046"/>
            <a:ext cx="8498900" cy="4008660"/>
          </a:xfrm>
        </p:spPr>
        <p:txBody>
          <a:bodyPr>
            <a:normAutofit/>
          </a:bodyPr>
          <a:lstStyle/>
          <a:p>
            <a:r>
              <a:rPr lang="en-GB" sz="1800" dirty="0"/>
              <a:t>in 1982 a paper in Nature suggested that alternative mRNA processing of the calcitonin gene could produce calcitonin or a predicted 37- amino acid product called calcitonin gene-related peptide (CGRP)</a:t>
            </a:r>
          </a:p>
          <a:p>
            <a:pPr lvl="1"/>
            <a:r>
              <a:rPr lang="en-GB" sz="1600" dirty="0"/>
              <a:t>calcitonin mRNA was found to predominate in the thyroid, while CGRP mRNA was found in the hypothalamus</a:t>
            </a:r>
          </a:p>
          <a:p>
            <a:r>
              <a:rPr lang="en-GB" sz="1800" dirty="0"/>
              <a:t>in 1983 CGRP was identified immunocytochemically, and found to be distributed throughout the CNS and PNS</a:t>
            </a:r>
          </a:p>
          <a:p>
            <a:r>
              <a:rPr lang="en-GB" sz="1800" dirty="0"/>
              <a:t>in 1984, large quantities were found in the rat trigeminal ganglion, co-localising with substance P</a:t>
            </a:r>
          </a:p>
          <a:p>
            <a:r>
              <a:rPr lang="en-GB" sz="1800" dirty="0"/>
              <a:t>in 1985, CGRP was shown to be a potent vasodilator</a:t>
            </a:r>
          </a:p>
          <a:p>
            <a:pPr lvl="1"/>
            <a:r>
              <a:rPr lang="en-GB" sz="1600" dirty="0"/>
              <a:t>“</a:t>
            </a:r>
            <a:r>
              <a:rPr lang="en-GB" sz="1600" b="0" i="0" dirty="0">
                <a:solidFill>
                  <a:srgbClr val="212121"/>
                </a:solidFill>
                <a:effectLst/>
              </a:rPr>
              <a:t>local extravascular release of CGRP may be involved in the physiological control of blood flow and that circulating CGRP may contribute to hyperaemia in certain pathological conditions”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30137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3221E-E1FB-4365-8FEA-F3E73FBB2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Edvinnson</a:t>
            </a:r>
            <a:r>
              <a:rPr lang="en-GB" dirty="0"/>
              <a:t> on CGRP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0D77A-7297-4337-B0DC-0A5891F8C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050" y="1856770"/>
            <a:ext cx="4559219" cy="3634486"/>
          </a:xfrm>
        </p:spPr>
        <p:txBody>
          <a:bodyPr>
            <a:normAutofit/>
          </a:bodyPr>
          <a:lstStyle/>
          <a:p>
            <a:r>
              <a:rPr lang="en-GB" sz="1800" dirty="0" err="1"/>
              <a:t>Edvinsson</a:t>
            </a:r>
            <a:r>
              <a:rPr lang="en-GB" sz="1800" dirty="0"/>
              <a:t> almost immediately recognised that CGRP might be an important novel neuropeptide</a:t>
            </a:r>
          </a:p>
          <a:p>
            <a:r>
              <a:rPr lang="en-GB" sz="1800" dirty="0"/>
              <a:t>in work first presented at an INSERM CNRS congress on regulatory peptides in Paris in 1984, he demonstrated perivascular CGRP-containing nerves, and potent vasodilatation of cerebral arteries by CGRP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E48A21-9A35-4B99-9608-60E2026CE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269" y="2512226"/>
            <a:ext cx="6226603" cy="366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99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A3316-A848-4273-96DD-83FDA4CD2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Edvinsson</a:t>
            </a:r>
            <a:r>
              <a:rPr lang="en-GB" dirty="0"/>
              <a:t> on CGRP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8525B-3890-4A1F-8D5E-2D6B6835E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86" y="1811946"/>
            <a:ext cx="3811635" cy="3634486"/>
          </a:xfrm>
        </p:spPr>
        <p:txBody>
          <a:bodyPr/>
          <a:lstStyle/>
          <a:p>
            <a:r>
              <a:rPr lang="en-GB" sz="1800" dirty="0"/>
              <a:t>CGRP postulated to be an ‘</a:t>
            </a:r>
            <a:r>
              <a:rPr lang="en-GB" sz="1800" dirty="0" err="1"/>
              <a:t>antivasoconstrictor</a:t>
            </a:r>
            <a:r>
              <a:rPr lang="en-GB" sz="1800" dirty="0"/>
              <a:t>’ substance – responsible e.g. for the restoration of vascular diameter following SAH-induced vasoconstriction</a:t>
            </a:r>
          </a:p>
          <a:p>
            <a:r>
              <a:rPr lang="en-GB" sz="1800" dirty="0"/>
              <a:t>its presence in the trigeminal ganglion raised intriguing possibilities about its role in the </a:t>
            </a:r>
            <a:r>
              <a:rPr lang="en-GB" sz="1800" dirty="0" err="1"/>
              <a:t>trigeminovascular</a:t>
            </a:r>
            <a:r>
              <a:rPr lang="en-GB" sz="1800" dirty="0"/>
              <a:t> system, and in turn its potential relevance to </a:t>
            </a:r>
            <a:r>
              <a:rPr lang="en-GB" sz="1800" b="1" dirty="0"/>
              <a:t>migraine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CE0DF3-9946-40C0-B3B5-2F6F65F92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087" y="2086816"/>
            <a:ext cx="3214943" cy="33596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4F26B-D352-4EB8-A3DF-A318F3991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030" y="2356995"/>
            <a:ext cx="2991203" cy="35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6461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469</TotalTime>
  <Words>2538</Words>
  <Application>Microsoft Office PowerPoint</Application>
  <PresentationFormat>Widescreen</PresentationFormat>
  <Paragraphs>184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Arial Narrow</vt:lpstr>
      <vt:lpstr>BlinkMacSystemFont</vt:lpstr>
      <vt:lpstr>Calibri</vt:lpstr>
      <vt:lpstr>Calibri Light</vt:lpstr>
      <vt:lpstr>Century Gothic</vt:lpstr>
      <vt:lpstr>Retrospect</vt:lpstr>
      <vt:lpstr>New treatments for headache</vt:lpstr>
      <vt:lpstr>Disclosures</vt:lpstr>
      <vt:lpstr>Lecture outline</vt:lpstr>
      <vt:lpstr>Ware 1980s: old and new treatments</vt:lpstr>
      <vt:lpstr>From methysergide to the first triptan</vt:lpstr>
      <vt:lpstr>New views of cerebral innervation</vt:lpstr>
      <vt:lpstr>Calcitonin gene-related peptide</vt:lpstr>
      <vt:lpstr>Edvinnson on CGRP</vt:lpstr>
      <vt:lpstr>Edvinsson on CGRP</vt:lpstr>
      <vt:lpstr>Enter the antipodean</vt:lpstr>
      <vt:lpstr>James Lance &amp; Peter Goadsby</vt:lpstr>
      <vt:lpstr>CGRP release in pain &amp; primary headache disorders</vt:lpstr>
      <vt:lpstr>Strands come together: the effect of sumatriptan on CGRP</vt:lpstr>
      <vt:lpstr>Infusion of CGRP induces migraine</vt:lpstr>
      <vt:lpstr>CGRP: sites of action</vt:lpstr>
      <vt:lpstr>Migraine physiology</vt:lpstr>
      <vt:lpstr>Migraine physiology</vt:lpstr>
      <vt:lpstr>Migraine physiology</vt:lpstr>
      <vt:lpstr>CGRP antagonists</vt:lpstr>
      <vt:lpstr>CGRP antagonists</vt:lpstr>
      <vt:lpstr>Was the future to be ‘pants’?</vt:lpstr>
      <vt:lpstr>Pants are dead... long live gepants?</vt:lpstr>
      <vt:lpstr>CGRP antibodies</vt:lpstr>
      <vt:lpstr>CGRP antibodies</vt:lpstr>
      <vt:lpstr>Phase II studies – episodic migraine</vt:lpstr>
      <vt:lpstr>Phase II studies – episodic migraine</vt:lpstr>
      <vt:lpstr>CGRP antibodies – chronic migraine</vt:lpstr>
      <vt:lpstr>CGRP mAbs – difficult to treat patients</vt:lpstr>
      <vt:lpstr>CGRP mAbs – difficult to treat patients</vt:lpstr>
      <vt:lpstr>CGRP antibodies – safety &amp; side effects</vt:lpstr>
      <vt:lpstr>Long term concerns with CGRP antibodies?</vt:lpstr>
      <vt:lpstr>Back to the future: gepants 2.0</vt:lpstr>
      <vt:lpstr>Rimegepant</vt:lpstr>
      <vt:lpstr>Rimegepant</vt:lpstr>
      <vt:lpstr>Ubrogepant</vt:lpstr>
      <vt:lpstr>Ubrogepant</vt:lpstr>
      <vt:lpstr>Atogepant</vt:lpstr>
      <vt:lpstr>Future directions: other systems</vt:lpstr>
      <vt:lpstr>Targeting other serotonin receptors</vt:lpstr>
      <vt:lpstr>Orexins, PACAP, endocannabinoids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&amp; introduction</dc:title>
  <dc:creator>WEATHERALL, Mark (BUCKINGHAMSHIRE HEALTHCARE NHS TRUST)</dc:creator>
  <cp:lastModifiedBy>WEATHERALL, Mark (BUCKINGHAMSHIRE HEALTHCARE NHS TRUST)</cp:lastModifiedBy>
  <cp:revision>12</cp:revision>
  <dcterms:created xsi:type="dcterms:W3CDTF">2022-11-24T16:29:16Z</dcterms:created>
  <dcterms:modified xsi:type="dcterms:W3CDTF">2022-11-25T00:18:41Z</dcterms:modified>
</cp:coreProperties>
</file>